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drawings/drawing2.xml" ContentType="application/vnd.openxmlformats-officedocument.drawingml.chartshape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charts/chart3.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1"/>
    <p:sldMasterId id="2147483659" r:id="rId2"/>
    <p:sldMasterId id="2147483668" r:id="rId3"/>
  </p:sldMasterIdLst>
  <p:notesMasterIdLst>
    <p:notesMasterId r:id="rId48"/>
  </p:notesMasterIdLst>
  <p:handoutMasterIdLst>
    <p:handoutMasterId r:id="rId49"/>
  </p:handoutMasterIdLst>
  <p:sldIdLst>
    <p:sldId id="256" r:id="rId4"/>
    <p:sldId id="258" r:id="rId5"/>
    <p:sldId id="343" r:id="rId6"/>
    <p:sldId id="315" r:id="rId7"/>
    <p:sldId id="322" r:id="rId8"/>
    <p:sldId id="344" r:id="rId9"/>
    <p:sldId id="345" r:id="rId10"/>
    <p:sldId id="376" r:id="rId11"/>
    <p:sldId id="346" r:id="rId12"/>
    <p:sldId id="347" r:id="rId13"/>
    <p:sldId id="348" r:id="rId14"/>
    <p:sldId id="349" r:id="rId15"/>
    <p:sldId id="373" r:id="rId16"/>
    <p:sldId id="350" r:id="rId17"/>
    <p:sldId id="351" r:id="rId18"/>
    <p:sldId id="352" r:id="rId19"/>
    <p:sldId id="353" r:id="rId20"/>
    <p:sldId id="354" r:id="rId21"/>
    <p:sldId id="377" r:id="rId22"/>
    <p:sldId id="378" r:id="rId23"/>
    <p:sldId id="355" r:id="rId24"/>
    <p:sldId id="380" r:id="rId25"/>
    <p:sldId id="356" r:id="rId26"/>
    <p:sldId id="357" r:id="rId27"/>
    <p:sldId id="381" r:id="rId28"/>
    <p:sldId id="358" r:id="rId29"/>
    <p:sldId id="359" r:id="rId30"/>
    <p:sldId id="383" r:id="rId31"/>
    <p:sldId id="382" r:id="rId32"/>
    <p:sldId id="375" r:id="rId33"/>
    <p:sldId id="374" r:id="rId34"/>
    <p:sldId id="379" r:id="rId35"/>
    <p:sldId id="384" r:id="rId36"/>
    <p:sldId id="361" r:id="rId37"/>
    <p:sldId id="362" r:id="rId38"/>
    <p:sldId id="363" r:id="rId39"/>
    <p:sldId id="364" r:id="rId40"/>
    <p:sldId id="365" r:id="rId41"/>
    <p:sldId id="366" r:id="rId42"/>
    <p:sldId id="367" r:id="rId43"/>
    <p:sldId id="368" r:id="rId44"/>
    <p:sldId id="370" r:id="rId45"/>
    <p:sldId id="371" r:id="rId46"/>
    <p:sldId id="372" r:id="rId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635" autoAdjust="0"/>
    <p:restoredTop sz="94660"/>
  </p:normalViewPr>
  <p:slideViewPr>
    <p:cSldViewPr>
      <p:cViewPr>
        <p:scale>
          <a:sx n="100" d="100"/>
          <a:sy n="100" d="100"/>
        </p:scale>
        <p:origin x="18" y="-1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8"/>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VHASAMMUL12\PUBLIC\Mental%20Health\Behavioral%20Medicine\Seattle\Charts%20for%20Poster.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VHASAMMUL12\PUBLIC\Mental%20Health\Behavioral%20Medicine\Seattle\Charts%20for%20Poster.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VHASAMMUL12\PUBLIC\Mental%20Health\Behavioral%20Medicine\Seattle\Charts%20for%20Poster.xls"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VHASAMMUL12\PUBLIC\Mental%20Health\Behavioral%20Medicine\Seattle\Charts%20for%20Poster.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depthPercent val="100"/>
      <c:rAngAx val="1"/>
    </c:view3D>
    <c:plotArea>
      <c:layout/>
      <c:bar3DChart>
        <c:barDir val="col"/>
        <c:grouping val="clustered"/>
        <c:ser>
          <c:idx val="1"/>
          <c:order val="1"/>
          <c:cat>
            <c:multiLvlStrRef>
              <c:f>Consults!$A$1:$A$3</c:f>
            </c:multiLvlStrRef>
          </c:cat>
          <c:val>
            <c:numRef>
              <c:f>Consults!$B$1:$B$3</c:f>
            </c:numRef>
          </c:val>
        </c:ser>
        <c:ser>
          <c:idx val="0"/>
          <c:order val="0"/>
          <c:dPt>
            <c:idx val="0"/>
            <c:spPr>
              <a:solidFill>
                <a:schemeClr val="bg1">
                  <a:lumMod val="65000"/>
                </a:schemeClr>
              </a:solidFill>
            </c:spPr>
          </c:dPt>
          <c:dPt>
            <c:idx val="1"/>
            <c:spPr>
              <a:solidFill>
                <a:schemeClr val="accent2">
                  <a:lumMod val="40000"/>
                  <a:lumOff val="60000"/>
                </a:schemeClr>
              </a:solidFill>
            </c:spPr>
          </c:dPt>
          <c:dPt>
            <c:idx val="2"/>
            <c:spPr>
              <a:solidFill>
                <a:srgbClr val="FFC000"/>
              </a:solidFill>
            </c:spPr>
          </c:dPt>
          <c:dLbls>
            <c:dLbl>
              <c:idx val="0"/>
              <c:layout>
                <c:manualLayout>
                  <c:x val="3.0117005111203275E-2"/>
                  <c:y val="-2.6749020502871975E-2"/>
                </c:manualLayout>
              </c:layout>
              <c:showVal val="1"/>
            </c:dLbl>
            <c:dLbl>
              <c:idx val="1"/>
              <c:layout>
                <c:manualLayout>
                  <c:x val="2.8654924713358201E-2"/>
                  <c:y val="-2.9790596827570473E-2"/>
                </c:manualLayout>
              </c:layout>
              <c:showVal val="1"/>
            </c:dLbl>
            <c:dLbl>
              <c:idx val="2"/>
              <c:layout>
                <c:manualLayout>
                  <c:x val="2.9385964912280706E-2"/>
                  <c:y val="-2.7464719084027599E-2"/>
                </c:manualLayout>
              </c:layout>
              <c:showVal val="1"/>
            </c:dLbl>
            <c:showVal val="1"/>
          </c:dLbls>
          <c:cat>
            <c:strRef>
              <c:f>'[Charts for Poster.xls]Consults'!$A$1:$A$3</c:f>
              <c:strCache>
                <c:ptCount val="3"/>
                <c:pt idx="0">
                  <c:v>PCP Pre-MHI</c:v>
                </c:pt>
                <c:pt idx="1">
                  <c:v>PCP Post-MHI </c:v>
                </c:pt>
                <c:pt idx="2">
                  <c:v>MHI Post-MHI</c:v>
                </c:pt>
              </c:strCache>
            </c:strRef>
          </c:cat>
          <c:val>
            <c:numRef>
              <c:f>'[Charts for Poster.xls]Consults'!$B$1:$B$3</c:f>
              <c:numCache>
                <c:formatCode>0.0%</c:formatCode>
                <c:ptCount val="3"/>
                <c:pt idx="0">
                  <c:v>0.37800000000000084</c:v>
                </c:pt>
                <c:pt idx="1">
                  <c:v>0.45900000000000002</c:v>
                </c:pt>
                <c:pt idx="2">
                  <c:v>0.68700000000000083</c:v>
                </c:pt>
              </c:numCache>
            </c:numRef>
          </c:val>
        </c:ser>
        <c:shape val="box"/>
        <c:axId val="189308928"/>
        <c:axId val="189310464"/>
        <c:axId val="0"/>
      </c:bar3DChart>
      <c:catAx>
        <c:axId val="189308928"/>
        <c:scaling>
          <c:orientation val="minMax"/>
        </c:scaling>
        <c:axPos val="b"/>
        <c:numFmt formatCode="General" sourceLinked="1"/>
        <c:majorTickMark val="none"/>
        <c:tickLblPos val="nextTo"/>
        <c:crossAx val="189310464"/>
        <c:crosses val="autoZero"/>
        <c:auto val="1"/>
        <c:lblAlgn val="ctr"/>
        <c:lblOffset val="100"/>
      </c:catAx>
      <c:valAx>
        <c:axId val="189310464"/>
        <c:scaling>
          <c:orientation val="minMax"/>
        </c:scaling>
        <c:axPos val="l"/>
        <c:majorGridlines/>
        <c:numFmt formatCode="0%" sourceLinked="0"/>
        <c:majorTickMark val="none"/>
        <c:tickLblPos val="nextTo"/>
        <c:crossAx val="189308928"/>
        <c:crosses val="autoZero"/>
        <c:crossBetween val="between"/>
      </c:valAx>
      <c:spPr>
        <a:noFill/>
        <a:ln w="25400">
          <a:noFill/>
        </a:ln>
      </c:spPr>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400"/>
            </a:pPr>
            <a:r>
              <a:rPr lang="en-US" sz="1400" dirty="0" smtClean="0"/>
              <a:t>Total Universal</a:t>
            </a:r>
            <a:r>
              <a:rPr lang="en-US" sz="1400" baseline="0" dirty="0" smtClean="0"/>
              <a:t> SI/HI Screens in PC</a:t>
            </a:r>
            <a:endParaRPr lang="en-US" sz="1400" dirty="0"/>
          </a:p>
        </c:rich>
      </c:tx>
      <c:layout>
        <c:manualLayout>
          <c:xMode val="edge"/>
          <c:yMode val="edge"/>
          <c:x val="0.18372911840330799"/>
          <c:y val="0.16017931434604857"/>
        </c:manualLayout>
      </c:layout>
    </c:title>
    <c:view3D>
      <c:rotX val="50"/>
      <c:rotY val="210"/>
      <c:perspective val="20"/>
    </c:view3D>
    <c:plotArea>
      <c:layout/>
      <c:pie3DChart>
        <c:varyColors val="1"/>
        <c:ser>
          <c:idx val="0"/>
          <c:order val="0"/>
          <c:spPr>
            <a:solidFill>
              <a:srgbClr val="FFC000"/>
            </a:solidFill>
          </c:spPr>
          <c:explosion val="25"/>
          <c:dPt>
            <c:idx val="0"/>
            <c:spPr>
              <a:solidFill>
                <a:srgbClr val="FF0000"/>
              </a:solidFill>
            </c:spPr>
          </c:dPt>
          <c:dPt>
            <c:idx val="1"/>
            <c:spPr>
              <a:solidFill>
                <a:srgbClr val="2C8C2C"/>
              </a:solidFill>
            </c:spPr>
          </c:dPt>
          <c:dLbls>
            <c:dLbl>
              <c:idx val="0"/>
              <c:layout>
                <c:manualLayout>
                  <c:x val="6.9415557969047123E-2"/>
                  <c:y val="-6.2272329595164239E-3"/>
                </c:manualLayout>
              </c:layout>
              <c:tx>
                <c:rich>
                  <a:bodyPr/>
                  <a:lstStyle/>
                  <a:p>
                    <a:r>
                      <a:rPr lang="en-US" dirty="0"/>
                      <a:t>Positive  Screen, 220</a:t>
                    </a:r>
                    <a:r>
                      <a:rPr lang="en-US"/>
                      <a:t>, </a:t>
                    </a:r>
                    <a:r>
                      <a:rPr lang="en-US" smtClean="0"/>
                      <a:t>0.5%</a:t>
                    </a:r>
                    <a:endParaRPr lang="en-US" dirty="0"/>
                  </a:p>
                </c:rich>
              </c:tx>
              <c:showVal val="1"/>
              <c:showCatName val="1"/>
              <c:showPercent val="1"/>
            </c:dLbl>
            <c:dLbl>
              <c:idx val="1"/>
              <c:layout>
                <c:manualLayout>
                  <c:x val="-0.12205220509797221"/>
                  <c:y val="0.24711518075878278"/>
                </c:manualLayout>
              </c:layout>
              <c:tx>
                <c:rich>
                  <a:bodyPr/>
                  <a:lstStyle/>
                  <a:p>
                    <a:r>
                      <a:rPr lang="en-US"/>
                      <a:t>Negative Screen, </a:t>
                    </a:r>
                    <a:r>
                      <a:rPr lang="en-US" smtClean="0"/>
                      <a:t>43,527</a:t>
                    </a:r>
                    <a:r>
                      <a:rPr lang="en-US"/>
                      <a:t>, </a:t>
                    </a:r>
                    <a:r>
                      <a:rPr lang="en-US" smtClean="0"/>
                      <a:t>99.5%</a:t>
                    </a:r>
                    <a:endParaRPr lang="en-US"/>
                  </a:p>
                </c:rich>
              </c:tx>
              <c:showVal val="1"/>
              <c:showCatName val="1"/>
              <c:showPercent val="1"/>
            </c:dLbl>
            <c:showVal val="1"/>
            <c:showCatName val="1"/>
            <c:showPercent val="1"/>
          </c:dLbls>
          <c:cat>
            <c:strRef>
              <c:f>'SI-HI'!$A$1:$A$2</c:f>
              <c:strCache>
                <c:ptCount val="2"/>
                <c:pt idx="0">
                  <c:v>Positive  Screen</c:v>
                </c:pt>
                <c:pt idx="1">
                  <c:v>Negative Screen</c:v>
                </c:pt>
              </c:strCache>
            </c:strRef>
          </c:cat>
          <c:val>
            <c:numRef>
              <c:f>'SI-HI'!$B$1:$B$2</c:f>
              <c:numCache>
                <c:formatCode>General</c:formatCode>
                <c:ptCount val="2"/>
                <c:pt idx="0">
                  <c:v>220</c:v>
                </c:pt>
                <c:pt idx="1">
                  <c:v>43527</c:v>
                </c:pt>
              </c:numCache>
            </c:numRef>
          </c:val>
        </c:ser>
        <c:dLbls>
          <c:showCatName val="1"/>
          <c:showPercent val="1"/>
        </c:dLbls>
      </c:pie3D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000"/>
            </a:pPr>
            <a:r>
              <a:rPr lang="en-US" sz="1100" dirty="0" smtClean="0"/>
              <a:t>Risk Levels Among Positive SI/HI Screens </a:t>
            </a:r>
            <a:endParaRPr lang="en-US" sz="1100" dirty="0"/>
          </a:p>
        </c:rich>
      </c:tx>
      <c:layout>
        <c:manualLayout>
          <c:xMode val="edge"/>
          <c:yMode val="edge"/>
          <c:x val="8.5802320042998828E-2"/>
          <c:y val="0.13675662670542749"/>
        </c:manualLayout>
      </c:layout>
    </c:title>
    <c:view3D>
      <c:rotX val="30"/>
      <c:rotY val="170"/>
      <c:perspective val="30"/>
    </c:view3D>
    <c:plotArea>
      <c:layout>
        <c:manualLayout>
          <c:layoutTarget val="inner"/>
          <c:xMode val="edge"/>
          <c:yMode val="edge"/>
          <c:x val="8.3048020429411798E-2"/>
          <c:y val="9.3486619395631604E-2"/>
          <c:w val="0.82477186926976664"/>
          <c:h val="0.71761904761905015"/>
        </c:manualLayout>
      </c:layout>
      <c:pie3DChart>
        <c:varyColors val="1"/>
        <c:ser>
          <c:idx val="0"/>
          <c:order val="0"/>
          <c:explosion val="33"/>
          <c:dPt>
            <c:idx val="0"/>
            <c:spPr>
              <a:solidFill>
                <a:srgbClr val="FFFF00"/>
              </a:solidFill>
            </c:spPr>
          </c:dPt>
          <c:dPt>
            <c:idx val="1"/>
            <c:spPr>
              <a:solidFill>
                <a:srgbClr val="FFC000"/>
              </a:solidFill>
            </c:spPr>
          </c:dPt>
          <c:dPt>
            <c:idx val="2"/>
            <c:spPr>
              <a:solidFill>
                <a:srgbClr val="FF0000"/>
              </a:solidFill>
            </c:spPr>
          </c:dPt>
          <c:dLbls>
            <c:dLbl>
              <c:idx val="0"/>
              <c:layout>
                <c:manualLayout>
                  <c:x val="9.4684518331939568E-2"/>
                  <c:y val="0.19431184478100494"/>
                </c:manualLayout>
              </c:layout>
              <c:tx>
                <c:rich>
                  <a:bodyPr/>
                  <a:lstStyle/>
                  <a:p>
                    <a:r>
                      <a:rPr lang="en-US" dirty="0">
                        <a:solidFill>
                          <a:schemeClr val="bg2"/>
                        </a:solidFill>
                      </a:rPr>
                      <a:t>Low/No Risk, 194, 88%</a:t>
                    </a:r>
                  </a:p>
                </c:rich>
              </c:tx>
              <c:showVal val="1"/>
              <c:showCatName val="1"/>
              <c:showPercent val="1"/>
            </c:dLbl>
            <c:dLbl>
              <c:idx val="1"/>
              <c:layout>
                <c:manualLayout>
                  <c:x val="6.1047772140488859E-3"/>
                  <c:y val="-0.1607814892061746"/>
                </c:manualLayout>
              </c:layout>
              <c:tx>
                <c:rich>
                  <a:bodyPr/>
                  <a:lstStyle/>
                  <a:p>
                    <a:r>
                      <a:rPr lang="en-US" sz="900" dirty="0"/>
                      <a:t>Moderate Risk, 22, 10%</a:t>
                    </a:r>
                  </a:p>
                </c:rich>
              </c:tx>
              <c:showVal val="1"/>
              <c:showCatName val="1"/>
              <c:showPercent val="1"/>
            </c:dLbl>
            <c:dLbl>
              <c:idx val="2"/>
              <c:layout>
                <c:manualLayout>
                  <c:x val="-0.21548739506858364"/>
                  <c:y val="-7.2088073079569506E-2"/>
                </c:manualLayout>
              </c:layout>
              <c:showVal val="1"/>
              <c:showCatName val="1"/>
              <c:showPercent val="1"/>
            </c:dLbl>
            <c:showVal val="1"/>
            <c:showCatName val="1"/>
            <c:showPercent val="1"/>
          </c:dLbls>
          <c:cat>
            <c:strRef>
              <c:f>'Positive SI-HI'!$A$1:$A$3</c:f>
              <c:strCache>
                <c:ptCount val="3"/>
                <c:pt idx="0">
                  <c:v>Low/No Risk</c:v>
                </c:pt>
                <c:pt idx="1">
                  <c:v>Moderate Risk</c:v>
                </c:pt>
                <c:pt idx="2">
                  <c:v>High Risk</c:v>
                </c:pt>
              </c:strCache>
            </c:strRef>
          </c:cat>
          <c:val>
            <c:numRef>
              <c:f>'Positive SI-HI'!$B$1:$B$3</c:f>
              <c:numCache>
                <c:formatCode>General</c:formatCode>
                <c:ptCount val="3"/>
                <c:pt idx="0">
                  <c:v>194</c:v>
                </c:pt>
                <c:pt idx="1">
                  <c:v>22</c:v>
                </c:pt>
                <c:pt idx="2">
                  <c:v>4</c:v>
                </c:pt>
              </c:numCache>
            </c:numRef>
          </c:val>
        </c:ser>
        <c:dLbls>
          <c:showCatName val="1"/>
          <c:showPercent val="1"/>
        </c:dLbls>
      </c:pie3DChart>
    </c:plotArea>
    <c:plotVisOnly val="1"/>
  </c:chart>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400"/>
            </a:pPr>
            <a:r>
              <a:rPr lang="en-US" sz="2400" dirty="0" smtClean="0"/>
              <a:t>Referrals from</a:t>
            </a:r>
            <a:r>
              <a:rPr lang="en-US" sz="2400" baseline="0" dirty="0" smtClean="0"/>
              <a:t> PC to Specialty MH Resulting From </a:t>
            </a:r>
          </a:p>
          <a:p>
            <a:pPr>
              <a:defRPr sz="2400"/>
            </a:pPr>
            <a:r>
              <a:rPr lang="en-US" sz="2400" baseline="0" dirty="0" smtClean="0"/>
              <a:t>+ SI/HI Screen</a:t>
            </a:r>
          </a:p>
        </c:rich>
      </c:tx>
      <c:layout/>
    </c:title>
    <c:view3D>
      <c:rotX val="30"/>
      <c:perspective val="30"/>
    </c:view3D>
    <c:plotArea>
      <c:layout/>
      <c:pie3DChart>
        <c:varyColors val="1"/>
        <c:ser>
          <c:idx val="0"/>
          <c:order val="0"/>
          <c:explosion val="25"/>
          <c:dPt>
            <c:idx val="0"/>
            <c:spPr>
              <a:solidFill>
                <a:schemeClr val="accent3">
                  <a:lumMod val="50000"/>
                </a:schemeClr>
              </a:solidFill>
            </c:spPr>
          </c:dPt>
          <c:dPt>
            <c:idx val="1"/>
            <c:spPr>
              <a:solidFill>
                <a:schemeClr val="accent6">
                  <a:lumMod val="60000"/>
                  <a:lumOff val="40000"/>
                </a:schemeClr>
              </a:solidFill>
            </c:spPr>
          </c:dPt>
          <c:dLbls>
            <c:showVal val="1"/>
            <c:showCatName val="1"/>
            <c:showPercent val="1"/>
            <c:showLeaderLines val="1"/>
          </c:dLbls>
          <c:cat>
            <c:strRef>
              <c:f>Sheet5!$A$1:$A$2</c:f>
              <c:strCache>
                <c:ptCount val="2"/>
                <c:pt idx="0">
                  <c:v>Previous Mental Health Treatment</c:v>
                </c:pt>
                <c:pt idx="1">
                  <c:v>No Previous Mental Health Treatment</c:v>
                </c:pt>
              </c:strCache>
            </c:strRef>
          </c:cat>
          <c:val>
            <c:numRef>
              <c:f>Sheet5!$B$1:$B$2</c:f>
              <c:numCache>
                <c:formatCode>General</c:formatCode>
                <c:ptCount val="2"/>
                <c:pt idx="0">
                  <c:v>18</c:v>
                </c:pt>
                <c:pt idx="1">
                  <c:v>30</c:v>
                </c:pt>
              </c:numCache>
            </c:numRef>
          </c:val>
        </c:ser>
        <c:dLbls>
          <c:showCatName val="1"/>
          <c:showPercent val="1"/>
        </c:dLbls>
      </c:pie3DChart>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pie3DChart>
        <c:varyColors val="1"/>
        <c:ser>
          <c:idx val="0"/>
          <c:order val="0"/>
          <c:explosion val="25"/>
          <c:dPt>
            <c:idx val="0"/>
            <c:spPr>
              <a:solidFill>
                <a:srgbClr val="2C8C2C"/>
              </a:solidFill>
            </c:spPr>
          </c:dPt>
          <c:dPt>
            <c:idx val="1"/>
            <c:spPr>
              <a:solidFill>
                <a:srgbClr val="FFFF00"/>
              </a:solidFill>
            </c:spPr>
          </c:dPt>
          <c:dPt>
            <c:idx val="2"/>
            <c:spPr>
              <a:solidFill>
                <a:srgbClr val="CC0000"/>
              </a:solidFill>
            </c:spPr>
          </c:dPt>
          <c:dLbls>
            <c:dLbl>
              <c:idx val="0"/>
              <c:layout/>
              <c:tx>
                <c:rich>
                  <a:bodyPr/>
                  <a:lstStyle/>
                  <a:p>
                    <a:r>
                      <a:rPr lang="en-US"/>
                      <a:t>15-30 Minutes, </a:t>
                    </a:r>
                    <a:r>
                      <a:rPr lang="en-US" smtClean="0"/>
                      <a:t>3,093</a:t>
                    </a:r>
                    <a:r>
                      <a:rPr lang="en-US"/>
                      <a:t>, 75%</a:t>
                    </a:r>
                  </a:p>
                </c:rich>
              </c:tx>
              <c:showVal val="1"/>
              <c:showCatName val="1"/>
              <c:showPercent val="1"/>
            </c:dLbl>
            <c:dLbl>
              <c:idx val="1"/>
              <c:spPr/>
              <c:txPr>
                <a:bodyPr/>
                <a:lstStyle/>
                <a:p>
                  <a:pPr>
                    <a:defRPr>
                      <a:solidFill>
                        <a:schemeClr val="bg2"/>
                      </a:solidFill>
                    </a:defRPr>
                  </a:pPr>
                  <a:endParaRPr lang="en-US"/>
                </a:p>
              </c:txPr>
            </c:dLbl>
            <c:showVal val="1"/>
            <c:showCatName val="1"/>
            <c:showPercent val="1"/>
            <c:showLeaderLines val="1"/>
          </c:dLbls>
          <c:cat>
            <c:strRef>
              <c:f>'E&amp;M Codes'!$A$1:$A$3</c:f>
              <c:strCache>
                <c:ptCount val="3"/>
                <c:pt idx="0">
                  <c:v>15-30 Minutes</c:v>
                </c:pt>
                <c:pt idx="1">
                  <c:v>45-50 Minutes</c:v>
                </c:pt>
                <c:pt idx="2">
                  <c:v>75+ Minutes</c:v>
                </c:pt>
              </c:strCache>
            </c:strRef>
          </c:cat>
          <c:val>
            <c:numRef>
              <c:f>'E&amp;M Codes'!$B$1:$B$3</c:f>
              <c:numCache>
                <c:formatCode>General</c:formatCode>
                <c:ptCount val="3"/>
                <c:pt idx="0">
                  <c:v>3093</c:v>
                </c:pt>
                <c:pt idx="1">
                  <c:v>899</c:v>
                </c:pt>
                <c:pt idx="2">
                  <c:v>138</c:v>
                </c:pt>
              </c:numCache>
            </c:numRef>
          </c:val>
        </c:ser>
        <c:dLbls>
          <c:showCatName val="1"/>
          <c:showPercent val="1"/>
        </c:dLbls>
      </c:pie3DChart>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pie3DChart>
        <c:varyColors val="1"/>
        <c:ser>
          <c:idx val="0"/>
          <c:order val="0"/>
          <c:explosion val="25"/>
          <c:dPt>
            <c:idx val="0"/>
            <c:spPr>
              <a:solidFill>
                <a:srgbClr val="2C8C2C"/>
              </a:solidFill>
            </c:spPr>
          </c:dPt>
          <c:dPt>
            <c:idx val="1"/>
            <c:spPr>
              <a:solidFill>
                <a:srgbClr val="FFFF00"/>
              </a:solidFill>
            </c:spPr>
          </c:dPt>
          <c:dLbls>
            <c:dLbl>
              <c:idx val="0"/>
              <c:layout/>
              <c:tx>
                <c:rich>
                  <a:bodyPr/>
                  <a:lstStyle/>
                  <a:p>
                    <a:r>
                      <a:rPr lang="en-US"/>
                      <a:t>Unique Patients, </a:t>
                    </a:r>
                    <a:r>
                      <a:rPr lang="en-US" smtClean="0"/>
                      <a:t>2,893</a:t>
                    </a:r>
                    <a:r>
                      <a:rPr lang="en-US"/>
                      <a:t>, 82%</a:t>
                    </a:r>
                  </a:p>
                </c:rich>
              </c:tx>
              <c:showVal val="1"/>
              <c:showCatName val="1"/>
              <c:showPercent val="1"/>
            </c:dLbl>
            <c:showVal val="1"/>
            <c:showCatName val="1"/>
            <c:showPercent val="1"/>
            <c:showLeaderLines val="1"/>
          </c:dLbls>
          <c:cat>
            <c:strRef>
              <c:f>Uniques!$A$1:$A$2</c:f>
              <c:strCache>
                <c:ptCount val="2"/>
                <c:pt idx="0">
                  <c:v>Unique Patients</c:v>
                </c:pt>
                <c:pt idx="1">
                  <c:v>Repeat Visits</c:v>
                </c:pt>
              </c:strCache>
            </c:strRef>
          </c:cat>
          <c:val>
            <c:numRef>
              <c:f>Uniques!$B$1:$B$2</c:f>
              <c:numCache>
                <c:formatCode>General</c:formatCode>
                <c:ptCount val="2"/>
                <c:pt idx="0">
                  <c:v>2893</c:v>
                </c:pt>
                <c:pt idx="1">
                  <c:v>632</c:v>
                </c:pt>
              </c:numCache>
            </c:numRef>
          </c:val>
        </c:ser>
        <c:dLbls>
          <c:showCatName val="1"/>
          <c:showPercent val="1"/>
        </c:dLbls>
      </c:pie3DChart>
    </c:plotArea>
    <c:plotVisOnly val="1"/>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0.54054</cdr:x>
      <cdr:y>0.82474</cdr:y>
    </cdr:from>
    <cdr:to>
      <cdr:x>0.99099</cdr:x>
      <cdr:y>0.86598</cdr:y>
    </cdr:to>
    <cdr:sp macro="" textlink="">
      <cdr:nvSpPr>
        <cdr:cNvPr id="3" name="TextBox 2"/>
        <cdr:cNvSpPr txBox="1"/>
      </cdr:nvSpPr>
      <cdr:spPr>
        <a:xfrm xmlns:a="http://schemas.openxmlformats.org/drawingml/2006/main">
          <a:off x="4572000" y="6096000"/>
          <a:ext cx="38100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All 4 High-Risk Screens Resulted in Hospita</a:t>
          </a:r>
          <a:r>
            <a:rPr lang="en-US" dirty="0" smtClean="0"/>
            <a:t>lizations</a:t>
          </a:r>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0.09756</cdr:x>
      <cdr:y>0.88372</cdr:y>
    </cdr:from>
    <cdr:to>
      <cdr:x>1</cdr:x>
      <cdr:y>1</cdr:y>
    </cdr:to>
    <cdr:sp macro="" textlink="">
      <cdr:nvSpPr>
        <cdr:cNvPr id="2" name="TextBox 1"/>
        <cdr:cNvSpPr txBox="1"/>
      </cdr:nvSpPr>
      <cdr:spPr>
        <a:xfrm xmlns:a="http://schemas.openxmlformats.org/drawingml/2006/main">
          <a:off x="609601" y="3703671"/>
          <a:ext cx="5638799" cy="48732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smtClean="0"/>
        </a:p>
        <a:p xmlns:a="http://schemas.openxmlformats.org/drawingml/2006/main">
          <a:r>
            <a:rPr lang="en-US" sz="1100" dirty="0" smtClean="0"/>
            <a:t>*MHI has had direct clinical contact with 9.8% of PC’s total patients (market penetration)</a:t>
          </a:r>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108" charset="-52"/>
              </a:defRPr>
            </a:lvl1pPr>
          </a:lstStyle>
          <a:p>
            <a:pPr>
              <a:defRPr/>
            </a:pPr>
            <a:endParaRPr lang="en-US"/>
          </a:p>
        </p:txBody>
      </p:sp>
      <p:sp>
        <p:nvSpPr>
          <p:cNvPr id="1054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108" charset="-52"/>
              </a:defRPr>
            </a:lvl1pPr>
          </a:lstStyle>
          <a:p>
            <a:pPr>
              <a:defRPr/>
            </a:pPr>
            <a:endParaRPr lang="en-US"/>
          </a:p>
        </p:txBody>
      </p:sp>
      <p:sp>
        <p:nvSpPr>
          <p:cNvPr id="1054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108" charset="-52"/>
              </a:defRPr>
            </a:lvl1pPr>
          </a:lstStyle>
          <a:p>
            <a:pPr>
              <a:defRPr/>
            </a:pPr>
            <a:endParaRPr lang="en-US"/>
          </a:p>
        </p:txBody>
      </p:sp>
      <p:sp>
        <p:nvSpPr>
          <p:cNvPr id="1054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itchFamily="-108" charset="-52"/>
              </a:defRPr>
            </a:lvl1pPr>
          </a:lstStyle>
          <a:p>
            <a:pPr>
              <a:defRPr/>
            </a:pPr>
            <a:fld id="{1D40B9FC-EC87-45E7-A674-AC318064AB3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108" charset="-52"/>
              </a:defRPr>
            </a:lvl1pPr>
          </a:lstStyle>
          <a:p>
            <a:pPr>
              <a:defRPr/>
            </a:pPr>
            <a:endParaRPr lang="en-US"/>
          </a:p>
        </p:txBody>
      </p:sp>
      <p:sp>
        <p:nvSpPr>
          <p:cNvPr id="1177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108" charset="-52"/>
              </a:defRPr>
            </a:lvl1pPr>
          </a:lstStyle>
          <a:p>
            <a:pPr>
              <a:defRPr/>
            </a:pPr>
            <a:endParaRPr lang="en-US"/>
          </a:p>
        </p:txBody>
      </p:sp>
      <p:sp>
        <p:nvSpPr>
          <p:cNvPr id="471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77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77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108" charset="-52"/>
              </a:defRPr>
            </a:lvl1pPr>
          </a:lstStyle>
          <a:p>
            <a:pPr>
              <a:defRPr/>
            </a:pPr>
            <a:endParaRPr lang="en-US"/>
          </a:p>
        </p:txBody>
      </p:sp>
      <p:sp>
        <p:nvSpPr>
          <p:cNvPr id="1177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itchFamily="-108" charset="-52"/>
              </a:defRPr>
            </a:lvl1pPr>
          </a:lstStyle>
          <a:p>
            <a:pPr>
              <a:defRPr/>
            </a:pPr>
            <a:fld id="{A06ECA4B-2195-4B35-93BA-AB4E73AE463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8" charset="-52"/>
        <a:ea typeface="+mn-ea"/>
        <a:cs typeface="+mn-cs"/>
      </a:defRPr>
    </a:lvl1pPr>
    <a:lvl2pPr marL="457200" algn="l" rtl="0" eaLnBrk="0" fontAlgn="base" hangingPunct="0">
      <a:spcBef>
        <a:spcPct val="30000"/>
      </a:spcBef>
      <a:spcAft>
        <a:spcPct val="0"/>
      </a:spcAft>
      <a:defRPr sz="1200" kern="1200">
        <a:solidFill>
          <a:schemeClr val="tx1"/>
        </a:solidFill>
        <a:latin typeface="Arial" pitchFamily="-108" charset="-52"/>
        <a:ea typeface="ＭＳ Ｐゴシック" pitchFamily="-108" charset="-128"/>
        <a:cs typeface="ＭＳ Ｐゴシック"/>
      </a:defRPr>
    </a:lvl2pPr>
    <a:lvl3pPr marL="914400" algn="l" rtl="0" eaLnBrk="0" fontAlgn="base" hangingPunct="0">
      <a:spcBef>
        <a:spcPct val="30000"/>
      </a:spcBef>
      <a:spcAft>
        <a:spcPct val="0"/>
      </a:spcAft>
      <a:defRPr sz="1200" kern="1200">
        <a:solidFill>
          <a:schemeClr val="tx1"/>
        </a:solidFill>
        <a:latin typeface="Arial" pitchFamily="-108" charset="-52"/>
        <a:ea typeface="ＭＳ Ｐゴシック" pitchFamily="-108" charset="-128"/>
        <a:cs typeface="ＭＳ Ｐゴシック"/>
      </a:defRPr>
    </a:lvl3pPr>
    <a:lvl4pPr marL="1371600" algn="l" rtl="0" eaLnBrk="0" fontAlgn="base" hangingPunct="0">
      <a:spcBef>
        <a:spcPct val="30000"/>
      </a:spcBef>
      <a:spcAft>
        <a:spcPct val="0"/>
      </a:spcAft>
      <a:defRPr sz="1200" kern="1200">
        <a:solidFill>
          <a:schemeClr val="tx1"/>
        </a:solidFill>
        <a:latin typeface="Arial" pitchFamily="-108" charset="-52"/>
        <a:ea typeface="ＭＳ Ｐゴシック" pitchFamily="-108" charset="-128"/>
        <a:cs typeface="ＭＳ Ｐゴシック"/>
      </a:defRPr>
    </a:lvl4pPr>
    <a:lvl5pPr marL="1828800" algn="l" rtl="0" eaLnBrk="0" fontAlgn="base" hangingPunct="0">
      <a:spcBef>
        <a:spcPct val="30000"/>
      </a:spcBef>
      <a:spcAft>
        <a:spcPct val="0"/>
      </a:spcAft>
      <a:defRPr sz="1200" kern="1200">
        <a:solidFill>
          <a:schemeClr val="tx1"/>
        </a:solidFill>
        <a:latin typeface="Arial" pitchFamily="-108" charset="-52"/>
        <a:ea typeface="ＭＳ Ｐゴシック" pitchFamily="-108"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r>
              <a:rPr lang="en-US" smtClean="0">
                <a:latin typeface="Arial" pitchFamily="34" charset="0"/>
              </a:rPr>
              <a:t>MHI: 8500:1; IPC: 7000:1</a:t>
            </a:r>
          </a:p>
          <a:p>
            <a:r>
              <a:rPr lang="en-US" smtClean="0">
                <a:latin typeface="Arial" pitchFamily="34" charset="0"/>
              </a:rPr>
              <a:t>IPC: 7 psychologists, 1 Nurse; 50,141 patients</a:t>
            </a:r>
          </a:p>
        </p:txBody>
      </p:sp>
      <p:sp>
        <p:nvSpPr>
          <p:cNvPr id="48132" name="Slide Number Placeholder 3"/>
          <p:cNvSpPr>
            <a:spLocks noGrp="1"/>
          </p:cNvSpPr>
          <p:nvPr>
            <p:ph type="sldNum" sz="quarter" idx="5"/>
          </p:nvPr>
        </p:nvSpPr>
        <p:spPr>
          <a:noFill/>
        </p:spPr>
        <p:txBody>
          <a:bodyPr/>
          <a:lstStyle/>
          <a:p>
            <a:fld id="{F01B018A-A11F-4934-87C0-2C8E4E56DB58}" type="slidenum">
              <a:rPr lang="en-US" smtClean="0">
                <a:latin typeface="Arial" pitchFamily="34" charset="0"/>
              </a:rPr>
              <a:pPr/>
              <a:t>4</a:t>
            </a:fld>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55000" lnSpcReduction="20000"/>
          </a:bodyPr>
          <a:lstStyle/>
          <a:p>
            <a:pPr>
              <a:defRPr/>
            </a:pPr>
            <a:r>
              <a:rPr lang="en-US" dirty="0" smtClean="0"/>
              <a:t>While we have not wholly adopted TIDES, the care management aspects of our program map very closely that program. In our original RFP in 2007, we elected to go with a ‘TIDES-plus’ variant for a couple of reasons. At that time, there was language floating around in the RFP regarding a “TIDES-plus” interpretation in which the TIDES model could be extended to address issues such as anxiety, substance use disorders, insomnia and other mental health concerns. Our region has also been dealing with a significant nursing shortage, so filling case management positions with nurses was not a viable option. BHL was also not an option as our VISN’s IT leadership still forbids any medical center in VISN-6 from using the BHL software. </a:t>
            </a:r>
          </a:p>
          <a:p>
            <a:pPr>
              <a:defRPr/>
            </a:pPr>
            <a:r>
              <a:rPr lang="en-US" dirty="0" smtClean="0"/>
              <a:t> </a:t>
            </a:r>
          </a:p>
          <a:p>
            <a:pPr>
              <a:defRPr/>
            </a:pPr>
            <a:r>
              <a:rPr lang="en-US" dirty="0" smtClean="0"/>
              <a:t>Based on these facts, we elected a TIDES-plus model in which we hired four independently licensed mental health practitioners to provide open-access, collaborative, co-located services within primary care. While this model of care maps largely to TIDES, our approach also is supported empirically by </a:t>
            </a:r>
            <a:r>
              <a:rPr lang="en-US" dirty="0" err="1" smtClean="0"/>
              <a:t>Runyan</a:t>
            </a:r>
            <a:r>
              <a:rPr lang="en-US" dirty="0" smtClean="0"/>
              <a:t>, Fonseca and Hunter’s 2003 Air Force Medical Services Primary Care Behavioral Optimization Project, by </a:t>
            </a:r>
            <a:r>
              <a:rPr lang="en-US" dirty="0" err="1" smtClean="0"/>
              <a:t>Gatchel</a:t>
            </a:r>
            <a:r>
              <a:rPr lang="en-US" dirty="0" smtClean="0"/>
              <a:t> &amp; </a:t>
            </a:r>
            <a:r>
              <a:rPr lang="en-US" dirty="0" err="1" smtClean="0"/>
              <a:t>Oordt’s</a:t>
            </a:r>
            <a:r>
              <a:rPr lang="en-US" dirty="0" smtClean="0"/>
              <a:t> 2003 </a:t>
            </a:r>
            <a:r>
              <a:rPr lang="en-US" u="sng" dirty="0" smtClean="0"/>
              <a:t>Clinical Health Psychology and Primary Care</a:t>
            </a:r>
            <a:r>
              <a:rPr lang="en-US" dirty="0" smtClean="0"/>
              <a:t> manual and by </a:t>
            </a:r>
            <a:r>
              <a:rPr lang="en-US" dirty="0" err="1" smtClean="0"/>
              <a:t>Laygo</a:t>
            </a:r>
            <a:r>
              <a:rPr lang="en-US" dirty="0" smtClean="0"/>
              <a:t> et </a:t>
            </a:r>
            <a:r>
              <a:rPr lang="en-US" dirty="0" err="1" smtClean="0"/>
              <a:t>al’s</a:t>
            </a:r>
            <a:r>
              <a:rPr lang="en-US" dirty="0" smtClean="0"/>
              <a:t>  2003 Hawaii Integrated Healthcare Project.  </a:t>
            </a:r>
          </a:p>
          <a:p>
            <a:pPr>
              <a:defRPr/>
            </a:pPr>
            <a:r>
              <a:rPr lang="en-US" dirty="0" smtClean="0"/>
              <a:t> </a:t>
            </a:r>
          </a:p>
          <a:p>
            <a:pPr>
              <a:defRPr/>
            </a:pPr>
            <a:r>
              <a:rPr lang="en-US" dirty="0" smtClean="0"/>
              <a:t>At VAMC Salem our integration staff consists of 2 Licensed Clinical Psychologists and 2 Licensed Clinical Social Workers. As of 2008, we were able to add 1 FTE Post-doctoral psychology fellow, who is supervised by our licensed psychologists. Our team provides follow-up care and phone calls to patients newly diagnosed with depression that is adherent with TIDES requirements, and the HEDIS depression follow-up measure requirements, in terms of frequency and content. We utilize PHQ-2/9 for depression cases and often use the BDI-II when additional information is deemed necessary by the provider. We do not use formal care management supervision as all our providers are independently licensed. However, our team co-consults each Wednesday morning as a group and directly discusses cases being followed for depression.  We are presently in the process of evaluating our integration program’s impact upon consults to specialty mental health care (regarding percentage of completed consults). The data is being compared pre-post integration team inception. We are also making comparisons between consults generated since inception by PCPs only versus consults initiated by the integration team. Upon inception of the integration team, overall mental health consults from primary care declined significantly. Consults to specialty clinics that were completed (as opposed to cancelled or no-showed) doubled. Since inception of integration, consults issued by the integration team are over 1/3 more likely to be completed than those issued by the PCP alone. These results suggest that the integration efforts have been associated with more mental health services within primary care, more accurate consult choices, and dramatic improvements regarding ‘missed opportunities’. These data will be reviewed in detail in presentations at the upcoming CCC Training in Buffalo March 30</a:t>
            </a:r>
            <a:r>
              <a:rPr lang="en-US" baseline="30000" dirty="0" smtClean="0"/>
              <a:t>th</a:t>
            </a:r>
            <a:r>
              <a:rPr lang="en-US" dirty="0" smtClean="0"/>
              <a:t>-April 1</a:t>
            </a:r>
            <a:r>
              <a:rPr lang="en-US" baseline="30000" dirty="0" smtClean="0"/>
              <a:t>st</a:t>
            </a:r>
            <a:r>
              <a:rPr lang="en-US" dirty="0" smtClean="0"/>
              <a:t>. </a:t>
            </a:r>
          </a:p>
          <a:p>
            <a:pPr>
              <a:defRPr/>
            </a:pPr>
            <a:r>
              <a:rPr lang="en-US" dirty="0" smtClean="0"/>
              <a:t> </a:t>
            </a:r>
          </a:p>
          <a:p>
            <a:pPr>
              <a:defRPr/>
            </a:pPr>
            <a:r>
              <a:rPr lang="en-US" dirty="0" err="1" smtClean="0"/>
              <a:t>Gatchel</a:t>
            </a:r>
            <a:r>
              <a:rPr lang="en-US" dirty="0" smtClean="0"/>
              <a:t>, R. &amp; </a:t>
            </a:r>
            <a:r>
              <a:rPr lang="en-US" dirty="0" err="1" smtClean="0"/>
              <a:t>Oordt</a:t>
            </a:r>
            <a:r>
              <a:rPr lang="en-US" dirty="0" smtClean="0"/>
              <a:t>, M.S. (2003). Clinical Health Psychology and Primary Care: Practical Advice and Clinical Guidance for Successful Collaboration. American Psychological Association Press.  </a:t>
            </a:r>
          </a:p>
          <a:p>
            <a:pPr>
              <a:defRPr/>
            </a:pPr>
            <a:r>
              <a:rPr lang="en-US" dirty="0" err="1" smtClean="0"/>
              <a:t>Laygo</a:t>
            </a:r>
            <a:r>
              <a:rPr lang="en-US" dirty="0" smtClean="0"/>
              <a:t>, R., </a:t>
            </a:r>
            <a:r>
              <a:rPr lang="en-US" dirty="0" err="1" smtClean="0"/>
              <a:t>O’Donohue</a:t>
            </a:r>
            <a:r>
              <a:rPr lang="en-US" dirty="0" smtClean="0"/>
              <a:t>, W.T.,  Hall, S., Kaplan, A., Wood, R., Cummings, J., Cummings N., &amp; Shaffer, I. (2003). Preliminary results from the Hawaii Integrated Healthcare Project II. In Behavioral Health as Primary Care: Beyond Efficacy to Effectiveness. Cummings, N.A., </a:t>
            </a:r>
            <a:r>
              <a:rPr lang="en-US" dirty="0" err="1" smtClean="0"/>
              <a:t>O’Donohue</a:t>
            </a:r>
            <a:r>
              <a:rPr lang="en-US" dirty="0" smtClean="0"/>
              <a:t>, W.T., and Ferguson, K.E. (2003).Context Press.</a:t>
            </a:r>
          </a:p>
          <a:p>
            <a:pPr>
              <a:defRPr/>
            </a:pPr>
            <a:r>
              <a:rPr lang="en-US" dirty="0" smtClean="0"/>
              <a:t>Robinson, P., </a:t>
            </a:r>
            <a:r>
              <a:rPr lang="en-US" dirty="0" err="1" smtClean="0"/>
              <a:t>Wischman</a:t>
            </a:r>
            <a:r>
              <a:rPr lang="en-US" dirty="0" smtClean="0"/>
              <a:t>, C., &amp; </a:t>
            </a:r>
            <a:r>
              <a:rPr lang="en-US" dirty="0" err="1" smtClean="0"/>
              <a:t>DelVento</a:t>
            </a:r>
            <a:r>
              <a:rPr lang="en-US" dirty="0" smtClean="0"/>
              <a:t>, A. (1996). Treating Depression in Primary Care: A Manual for Primary Care and Mental Health Providers. Context Press.</a:t>
            </a:r>
          </a:p>
          <a:p>
            <a:pPr>
              <a:defRPr/>
            </a:pPr>
            <a:r>
              <a:rPr lang="en-US" dirty="0" err="1" smtClean="0"/>
              <a:t>Runyan</a:t>
            </a:r>
            <a:r>
              <a:rPr lang="en-US" dirty="0" smtClean="0"/>
              <a:t>, C.N., Fonseca, V.P., &amp; Hunter, C. (2003). Integrating consultative behavioral healthcare into the Air Force medical system. In Behavioral Health as Primary Care: Beyond Efficacy to Effectiveness. Cummings, N.A., </a:t>
            </a:r>
            <a:r>
              <a:rPr lang="en-US" dirty="0" err="1" smtClean="0"/>
              <a:t>O’Donohue</a:t>
            </a:r>
            <a:r>
              <a:rPr lang="en-US" dirty="0" smtClean="0"/>
              <a:t>, W.T., and Ferguson, K.E. (2003).Context Press.</a:t>
            </a:r>
          </a:p>
          <a:p>
            <a:pPr>
              <a:defRPr/>
            </a:pPr>
            <a:endParaRPr lang="en-US" dirty="0"/>
          </a:p>
        </p:txBody>
      </p:sp>
      <p:sp>
        <p:nvSpPr>
          <p:cNvPr id="49156" name="Slide Number Placeholder 3"/>
          <p:cNvSpPr>
            <a:spLocks noGrp="1"/>
          </p:cNvSpPr>
          <p:nvPr>
            <p:ph type="sldNum" sz="quarter" idx="5"/>
          </p:nvPr>
        </p:nvSpPr>
        <p:spPr>
          <a:noFill/>
        </p:spPr>
        <p:txBody>
          <a:bodyPr/>
          <a:lstStyle/>
          <a:p>
            <a:fld id="{9AAC75D4-8BA9-480E-BBDF-61D44C316E03}" type="slidenum">
              <a:rPr lang="en-US" smtClean="0">
                <a:latin typeface="Arial" pitchFamily="34" charset="0"/>
              </a:rPr>
              <a:pPr/>
              <a:t>9</a:t>
            </a:fld>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66D0C7CD-7C6D-4194-9C8F-04DA644724D0}" type="slidenum">
              <a:rPr lang="en-US" smtClean="0">
                <a:latin typeface="Arial" pitchFamily="34" charset="0"/>
              </a:rPr>
              <a:pPr/>
              <a:t>12</a:t>
            </a:fld>
            <a:endParaRPr lang="en-US" smtClean="0">
              <a:latin typeface="Arial" pitchFamily="34"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US" smtClean="0">
                <a:latin typeface="Arial" pitchFamily="34" charset="0"/>
              </a:rPr>
              <a:t>The Substance Abuse Liaison Team (SALT) at the Salem VA Medical Center, a multidisciplinary team, was developed to offer early intervention and dual diagnosis services for substance use. </a:t>
            </a:r>
          </a:p>
          <a:p>
            <a:pPr eaLnBrk="1" hangingPunct="1"/>
            <a:r>
              <a:rPr lang="en-US" smtClean="0">
                <a:latin typeface="Arial" pitchFamily="34" charset="0"/>
              </a:rPr>
              <a:t>Motivational Interviewing (Miller &amp; Rollnick, 2002) is used to deliver both individual and group interventions.</a:t>
            </a:r>
          </a:p>
          <a:p>
            <a:pPr eaLnBrk="1" hangingPunct="1"/>
            <a:r>
              <a:rPr lang="en-US" smtClean="0">
                <a:latin typeface="Arial" pitchFamily="34" charset="0"/>
              </a:rPr>
              <a:t>Early intervention services focus on the implementation of brief interventions for substance use in areas traditionally outside of the realm of substance abuse treatment (e.g., primary care via co-integration with MHI). </a:t>
            </a:r>
          </a:p>
          <a:p>
            <a:pPr eaLnBrk="1" hangingPunct="1"/>
            <a:r>
              <a:rPr lang="en-US" smtClean="0">
                <a:latin typeface="Arial" pitchFamily="34" charset="0"/>
              </a:rPr>
              <a:t>SALT staff include a clinical psychologist, nurse practitioner, social worker, and rehabilitation technician.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8DAF93BE-3C7C-46A1-AD12-1302545DB6E2}" type="slidenum">
              <a:rPr lang="en-US" smtClean="0">
                <a:latin typeface="Arial" pitchFamily="34" charset="0"/>
              </a:rPr>
              <a:pPr/>
              <a:t>13</a:t>
            </a:fld>
            <a:endParaRPr lang="en-US" smtClean="0">
              <a:latin typeface="Arial" pitchFamily="34"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en-US" smtClean="0">
                <a:latin typeface="Arial" pitchFamily="34" charset="0"/>
              </a:rPr>
              <a:t>The Substance Abuse Liaison Team (SALT) at the Salem VA Medical Center, a multidisciplinary team, was developed to offer early intervention and dual diagnosis services for substance use. </a:t>
            </a:r>
          </a:p>
          <a:p>
            <a:pPr eaLnBrk="1" hangingPunct="1"/>
            <a:r>
              <a:rPr lang="en-US" smtClean="0">
                <a:latin typeface="Arial" pitchFamily="34" charset="0"/>
              </a:rPr>
              <a:t>Motivational Interviewing (Miller &amp; Rollnick, 2002) is used to deliver both individual and group interventions.</a:t>
            </a:r>
          </a:p>
          <a:p>
            <a:pPr eaLnBrk="1" hangingPunct="1"/>
            <a:r>
              <a:rPr lang="en-US" smtClean="0">
                <a:latin typeface="Arial" pitchFamily="34" charset="0"/>
              </a:rPr>
              <a:t>Early intervention services focus on the implementation of brief interventions for substance use in areas traditionally outside of the realm of substance abuse treatment (e.g., primary care via co-integration with MHI). </a:t>
            </a:r>
          </a:p>
          <a:p>
            <a:pPr eaLnBrk="1" hangingPunct="1"/>
            <a:r>
              <a:rPr lang="en-US" smtClean="0">
                <a:latin typeface="Arial" pitchFamily="34" charset="0"/>
              </a:rPr>
              <a:t>SALT staff include a clinical psychologist, nurse practitioner, social worker, and rehabilitation technician.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latin typeface="Arial" pitchFamily="34" charset="0"/>
              </a:rPr>
              <a:t>Following IPC implementation, Veterans seen by PC Psychologist were more likely to follow through on a specialty mental health consult (66% completion rate) compared to when the specialty mental health consult originated from a PCP (47% completion rate both pre and post-IPC). Total number of MH consults written by PCP’s declines by 37% and even when taking into account MH consults written by PC Psychologists, there were still less (287 less) MH consults post-IPC than pre-IPC.  In terms of access, when examining  the number of Veterans actually seen by a MH provider pre and post-IPC, access to a mental health provider increased by 391% since the IPC model was implemented. [Pre: 719 patients who were actually seen by a  MH provider  Post: 648 patients seen by a MH provider via a consult, PLUS 2164 patients seen by the IPC Psychologist over the year]</a:t>
            </a:r>
          </a:p>
          <a:p>
            <a:endParaRPr lang="en-US" smtClean="0">
              <a:latin typeface="Arial" pitchFamily="34" charset="0"/>
            </a:endParaRPr>
          </a:p>
        </p:txBody>
      </p:sp>
      <p:sp>
        <p:nvSpPr>
          <p:cNvPr id="52228" name="Slide Number Placeholder 3"/>
          <p:cNvSpPr>
            <a:spLocks noGrp="1"/>
          </p:cNvSpPr>
          <p:nvPr>
            <p:ph type="sldNum" sz="quarter" idx="5"/>
          </p:nvPr>
        </p:nvSpPr>
        <p:spPr>
          <a:noFill/>
        </p:spPr>
        <p:txBody>
          <a:bodyPr/>
          <a:lstStyle/>
          <a:p>
            <a:fld id="{670DE61C-8F2A-4D28-8AAB-B172978DACCE}" type="slidenum">
              <a:rPr lang="en-US" smtClean="0">
                <a:latin typeface="Arial" pitchFamily="34" charset="0"/>
              </a:rPr>
              <a:pPr/>
              <a:t>24</a:t>
            </a:fld>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pPr algn="just" defTabSz="4703763">
              <a:spcBef>
                <a:spcPct val="50000"/>
              </a:spcBef>
              <a:tabLst>
                <a:tab pos="1193800" algn="l"/>
              </a:tabLst>
            </a:pPr>
            <a:r>
              <a:rPr lang="en-US" smtClean="0">
                <a:latin typeface="Arial" pitchFamily="34" charset="0"/>
              </a:rPr>
              <a:t>Data for this study consist of the number of anti-depressant prescriptions written by primary care providers (to include physicians, physician assistants and nurse practitioners) for the time period of one year prior to the implementation of the IPC model (October 1, 2006 to September 30, 2007) across the Primary Care Service Line of the St. Louis VA Medical Center, and the number of prescriptions written following the implementation of the IPC model (October 1, 2007 to September 30, 2008).  For the purposes of this study, antidepressants included the following classes of medication: SSRIs, SNRIs, MAOIs and TCAs.  Changes in frequency of antidepressant prescriptions were analyzed among all providers pre- and post-IPC implementation via Wilcoxon Signed Ranks Test.  </a:t>
            </a:r>
          </a:p>
          <a:p>
            <a:pPr algn="just" defTabSz="4703763">
              <a:spcBef>
                <a:spcPct val="50000"/>
              </a:spcBef>
              <a:tabLst>
                <a:tab pos="1193800" algn="l"/>
              </a:tabLst>
            </a:pPr>
            <a:endParaRPr lang="en-US" smtClean="0">
              <a:latin typeface="Arial" pitchFamily="34" charset="0"/>
            </a:endParaRPr>
          </a:p>
          <a:p>
            <a:pPr algn="just" defTabSz="4703763">
              <a:spcBef>
                <a:spcPct val="50000"/>
              </a:spcBef>
              <a:tabLst>
                <a:tab pos="1193800" algn="l"/>
              </a:tabLst>
            </a:pPr>
            <a:r>
              <a:rPr lang="en-US" smtClean="0">
                <a:latin typeface="Arial" pitchFamily="34" charset="0"/>
              </a:rPr>
              <a:t>1)  Those individuals that were </a:t>
            </a:r>
            <a:r>
              <a:rPr lang="en-US" i="1" smtClean="0">
                <a:latin typeface="Arial" pitchFamily="34" charset="0"/>
              </a:rPr>
              <a:t>LEAST </a:t>
            </a:r>
            <a:r>
              <a:rPr lang="en-US" smtClean="0">
                <a:latin typeface="Arial" pitchFamily="34" charset="0"/>
              </a:rPr>
              <a:t>likely to prescribe medications, increased this practice by 323% and, 2) Those individuals who previously were </a:t>
            </a:r>
            <a:r>
              <a:rPr lang="en-US" i="1" smtClean="0">
                <a:latin typeface="Arial" pitchFamily="34" charset="0"/>
              </a:rPr>
              <a:t>MOST</a:t>
            </a:r>
            <a:r>
              <a:rPr lang="en-US" smtClean="0">
                <a:latin typeface="Arial" pitchFamily="34" charset="0"/>
              </a:rPr>
              <a:t> likely to prescribe medications decreased this practice by 29%.  In many ways these results suggest “The Best of Both Worlds.”  It appears that prescribing providers appear to be more willing to write prescriptions for antidepressants when they are part of an integrated primary care team.  This translates into increased access for depressed veterans to interventions that can decrease their depressive symptomatology.   Simultaneously, a specific subgroup of PCPs appears to have gained a greater knowledge of MH issues and became more discriminate in their pharmocological treatments of individuals who may or may not have had significant MH issues.  Thus, decreasing costs, and decreasing burden to the patient and medical system.</a:t>
            </a:r>
          </a:p>
        </p:txBody>
      </p:sp>
      <p:sp>
        <p:nvSpPr>
          <p:cNvPr id="53252" name="Slide Number Placeholder 3"/>
          <p:cNvSpPr>
            <a:spLocks noGrp="1"/>
          </p:cNvSpPr>
          <p:nvPr>
            <p:ph type="sldNum" sz="quarter" idx="5"/>
          </p:nvPr>
        </p:nvSpPr>
        <p:spPr>
          <a:noFill/>
        </p:spPr>
        <p:txBody>
          <a:bodyPr/>
          <a:lstStyle/>
          <a:p>
            <a:fld id="{ACD2EEE3-7E5B-4AE8-AE66-19E9C1F5E491}" type="slidenum">
              <a:rPr lang="en-US" smtClean="0">
                <a:latin typeface="Arial" pitchFamily="34" charset="0"/>
              </a:rPr>
              <a:pPr/>
              <a:t>30</a:t>
            </a:fld>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pPr algn="just" defTabSz="4703763">
              <a:spcBef>
                <a:spcPct val="50000"/>
              </a:spcBef>
              <a:tabLst>
                <a:tab pos="1193800" algn="l"/>
              </a:tabLst>
            </a:pPr>
            <a:r>
              <a:rPr lang="en-US" smtClean="0">
                <a:latin typeface="Arial" pitchFamily="34" charset="0"/>
              </a:rPr>
              <a:t>Data for this study consist of the number of anti-depressant prescriptions written by primary care providers (to include physicians, physician assistants and nurse practitioners) for the time period of one year prior to the implementation of the IPC model (October 1, 2006 to September 30, 2007) across the Primary Care Service Line of the St. Louis VA Medical Center, and the number of prescriptions written following the implementation of the IPC model (October 1, 2007 to September 30, 2008).  For the purposes of this study, antidepressants included the following classes of medication: SSRIs, SNRIs, MAOIs and TCAs.  Changes in frequency of antidepressant prescriptions were analyzed among all providers pre- and post-IPC implementation via Wilcoxon Signed Ranks Test.  </a:t>
            </a:r>
          </a:p>
        </p:txBody>
      </p:sp>
      <p:sp>
        <p:nvSpPr>
          <p:cNvPr id="54276" name="Slide Number Placeholder 3"/>
          <p:cNvSpPr>
            <a:spLocks noGrp="1"/>
          </p:cNvSpPr>
          <p:nvPr>
            <p:ph type="sldNum" sz="quarter" idx="5"/>
          </p:nvPr>
        </p:nvSpPr>
        <p:spPr>
          <a:noFill/>
        </p:spPr>
        <p:txBody>
          <a:bodyPr/>
          <a:lstStyle/>
          <a:p>
            <a:fld id="{CCEA6B5F-8141-4592-9F50-DDDF21247CA5}" type="slidenum">
              <a:rPr lang="en-US" smtClean="0">
                <a:latin typeface="Arial" pitchFamily="34" charset="0"/>
              </a:rPr>
              <a:pPr/>
              <a:t>31</a:t>
            </a:fld>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a:xfrm>
            <a:off x="2667000" y="381000"/>
            <a:ext cx="6324600" cy="1470025"/>
          </a:xfrm>
        </p:spPr>
        <p:txBody>
          <a:bodyPr/>
          <a:lstStyle>
            <a:lvl1pPr>
              <a:defRPr/>
            </a:lvl1pPr>
          </a:lstStyle>
          <a:p>
            <a:r>
              <a:rPr lang="en-US"/>
              <a:t>Click to edit Master title style</a:t>
            </a:r>
          </a:p>
        </p:txBody>
      </p:sp>
      <p:sp>
        <p:nvSpPr>
          <p:cNvPr id="55299" name="Rectangle 3"/>
          <p:cNvSpPr>
            <a:spLocks noGrp="1" noChangeArrowheads="1"/>
          </p:cNvSpPr>
          <p:nvPr>
            <p:ph type="subTitle" idx="1"/>
          </p:nvPr>
        </p:nvSpPr>
        <p:spPr>
          <a:xfrm>
            <a:off x="2667000" y="1981200"/>
            <a:ext cx="6324600" cy="6858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F5E7F6A1-0D45-4A57-BB1B-B49C272056A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AF96880-C544-4B6B-870B-DD9F50ACF2F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1350" y="1676400"/>
            <a:ext cx="1695450" cy="4449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1676400"/>
            <a:ext cx="4933950" cy="4449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0D0BB0-1C00-450B-BE56-907FF2FC5FC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CE035B-64A9-4D6D-A004-56086C01F2D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63F2EE-BF6D-41FB-ACE8-6FF5B10F233C}"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825F66-1AFF-43C1-B6AC-25C9B493AAF0}"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52600" y="2819400"/>
            <a:ext cx="34671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72100" y="2819400"/>
            <a:ext cx="34671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82BC340-60A3-4137-8B51-8EC9C7946544}"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64E4A4B-95D7-44D3-BC01-65BEE96D4FC0}"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425AA4D-2CDA-492C-BAAC-7483D50AA791}"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3601518-6FCF-451D-81A4-4C6B898D525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BF80B91-3370-4D8D-AE7C-4FF51AF9679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4C9303-B2E5-445F-A32F-B0B82475E1F5}"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FC79578-4856-42E6-AEE6-DD0BF645C0B3}"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922BEC-D537-4884-8BC4-9590F8E289E4}"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1676400"/>
            <a:ext cx="1771650" cy="4267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52600" y="1676400"/>
            <a:ext cx="5162550" cy="4267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8F2AC06-1CE7-4831-A816-D5E1E960E5AC}"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a:xfrm>
            <a:off x="685800" y="2079625"/>
            <a:ext cx="7772400" cy="1555750"/>
          </a:xfrm>
        </p:spPr>
        <p:txBody>
          <a:bodyPr/>
          <a:lstStyle>
            <a:lvl1pPr>
              <a:defRPr sz="4400"/>
            </a:lvl1pPr>
          </a:lstStyle>
          <a:p>
            <a:r>
              <a:rPr lang="en-US"/>
              <a:t>Click to edit Master title style</a:t>
            </a:r>
          </a:p>
        </p:txBody>
      </p:sp>
      <p:sp>
        <p:nvSpPr>
          <p:cNvPr id="66563" name="Rectangle 3"/>
          <p:cNvSpPr>
            <a:spLocks noGrp="1" noChangeArrowheads="1"/>
          </p:cNvSpPr>
          <p:nvPr>
            <p:ph type="subTitle" idx="1"/>
          </p:nvPr>
        </p:nvSpPr>
        <p:spPr>
          <a:xfrm>
            <a:off x="1371600" y="3810000"/>
            <a:ext cx="6400800" cy="12192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a:xfrm>
            <a:off x="1600200" y="6248400"/>
            <a:ext cx="1676400" cy="457200"/>
          </a:xfrm>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429000" y="6248400"/>
            <a:ext cx="2362200" cy="457200"/>
          </a:xfrm>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5943600" y="6248400"/>
            <a:ext cx="1905000" cy="457200"/>
          </a:xfrm>
        </p:spPr>
        <p:txBody>
          <a:bodyPr/>
          <a:lstStyle>
            <a:lvl1pPr>
              <a:defRPr/>
            </a:lvl1pPr>
          </a:lstStyle>
          <a:p>
            <a:pPr>
              <a:defRPr/>
            </a:pPr>
            <a:fld id="{8C6EC73A-2E2C-458C-802C-AACC1C769DB5}" type="slidenum">
              <a:rPr lang="en-US"/>
              <a:pPr>
                <a:defRPr/>
              </a:pPr>
              <a:t>‹#›</a:t>
            </a:fld>
            <a:endParaRPr lang="en-US"/>
          </a:p>
        </p:txBody>
      </p:sp>
    </p:spTree>
  </p:cSld>
  <p:clrMapOvr>
    <a:masterClrMapping/>
  </p:clrMapOvr>
  <p:transition spd="med">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D4E7B1-192F-49BB-82F5-AF8D9E455273}" type="slidenum">
              <a:rPr lang="en-US"/>
              <a:pPr>
                <a:defRPr/>
              </a:pPr>
              <a:t>‹#›</a:t>
            </a:fld>
            <a:endParaRPr lang="en-US"/>
          </a:p>
        </p:txBody>
      </p:sp>
    </p:spTree>
  </p:cSld>
  <p:clrMapOvr>
    <a:masterClrMapping/>
  </p:clrMapOvr>
  <p:transition spd="med">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A27A59-7FCC-415A-9ED3-80AA1334BC29}" type="slidenum">
              <a:rPr lang="en-US"/>
              <a:pPr>
                <a:defRPr/>
              </a:pPr>
              <a:t>‹#›</a:t>
            </a:fld>
            <a:endParaRPr lang="en-US"/>
          </a:p>
        </p:txBody>
      </p:sp>
    </p:spTree>
  </p:cSld>
  <p:clrMapOvr>
    <a:masterClrMapping/>
  </p:clrMapOvr>
  <p:transition spd="med">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524000"/>
            <a:ext cx="3924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524000"/>
            <a:ext cx="3924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F71B0B2-9DBA-4F49-9762-11E2FF7D104C}" type="slidenum">
              <a:rPr lang="en-US"/>
              <a:pPr>
                <a:defRPr/>
              </a:pPr>
              <a:t>‹#›</a:t>
            </a:fld>
            <a:endParaRPr lang="en-US"/>
          </a:p>
        </p:txBody>
      </p:sp>
    </p:spTree>
  </p:cSld>
  <p:clrMapOvr>
    <a:masterClrMapping/>
  </p:clrMapOvr>
  <p:transition spd="med">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CCD09B2-FC25-4C23-A0CE-0AAB35C4F90F}" type="slidenum">
              <a:rPr lang="en-US"/>
              <a:pPr>
                <a:defRPr/>
              </a:pPr>
              <a:t>‹#›</a:t>
            </a:fld>
            <a:endParaRPr lang="en-US"/>
          </a:p>
        </p:txBody>
      </p:sp>
    </p:spTree>
  </p:cSld>
  <p:clrMapOvr>
    <a:masterClrMapping/>
  </p:clrMapOvr>
  <p:transition spd="med">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6BB6423-C371-4A9F-B150-01BFD5ACBA41}" type="slidenum">
              <a:rPr lang="en-US"/>
              <a:pPr>
                <a:defRPr/>
              </a:pPr>
              <a:t>‹#›</a:t>
            </a:fld>
            <a:endParaRPr lang="en-US"/>
          </a:p>
        </p:txBody>
      </p:sp>
    </p:spTree>
  </p:cSld>
  <p:clrMapOvr>
    <a:masterClrMapping/>
  </p:clrMapOvr>
  <p:transition spd="med">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8103DAD-63C2-4ECC-9022-812C44B194B1}" type="slidenum">
              <a:rPr lang="en-US"/>
              <a:pPr>
                <a:defRPr/>
              </a:pPr>
              <a:t>‹#›</a:t>
            </a:fld>
            <a:endParaRPr lang="en-US"/>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59302DB-ECA6-4A32-BEE6-C83857483531}"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355F2D6-8BDD-45C1-A6CB-8D532173D510}" type="slidenum">
              <a:rPr lang="en-US"/>
              <a:pPr>
                <a:defRPr/>
              </a:pPr>
              <a:t>‹#›</a:t>
            </a:fld>
            <a:endParaRPr lang="en-US"/>
          </a:p>
        </p:txBody>
      </p:sp>
    </p:spTree>
  </p:cSld>
  <p:clrMapOvr>
    <a:masterClrMapping/>
  </p:clrMapOvr>
  <p:transition spd="med">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50B7EE-0C4D-4E3A-AAF4-C541C2A471C4}" type="slidenum">
              <a:rPr lang="en-US"/>
              <a:pPr>
                <a:defRPr/>
              </a:pPr>
              <a:t>‹#›</a:t>
            </a:fld>
            <a:endParaRPr lang="en-US"/>
          </a:p>
        </p:txBody>
      </p:sp>
    </p:spTree>
  </p:cSld>
  <p:clrMapOvr>
    <a:masterClrMapping/>
  </p:clrMapOvr>
  <p:transition spd="med">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C58A43-07F4-4245-BC33-37BF3594A65B}" type="slidenum">
              <a:rPr lang="en-US"/>
              <a:pPr>
                <a:defRPr/>
              </a:pPr>
              <a:t>‹#›</a:t>
            </a:fld>
            <a:endParaRPr lang="en-US"/>
          </a:p>
        </p:txBody>
      </p:sp>
    </p:spTree>
  </p:cSld>
  <p:clrMapOvr>
    <a:masterClrMapping/>
  </p:clrMapOvr>
  <p:transition spd="med">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06363"/>
            <a:ext cx="2000250" cy="59896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106363"/>
            <a:ext cx="5848350" cy="59896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EB9620-4F16-4D37-8AC9-0BED2C7FE5C9}" type="slidenum">
              <a:rPr lang="en-US"/>
              <a:pPr>
                <a:defRPr/>
              </a:pPr>
              <a:t>‹#›</a:t>
            </a:fld>
            <a:endParaRPr lang="en-US"/>
          </a:p>
        </p:txBody>
      </p:sp>
    </p:spTree>
  </p:cSld>
  <p:clrMapOvr>
    <a:masterClrMapping/>
  </p:clrMapOvr>
  <p:transition spd="med">
    <p:fade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533400" y="106363"/>
            <a:ext cx="8001000" cy="13112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524000"/>
            <a:ext cx="39243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4610100" y="1524000"/>
            <a:ext cx="3924300" cy="4572000"/>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37B8C19-E63D-419F-977F-E83B448DE348}" type="slidenum">
              <a:rPr lang="en-US"/>
              <a:pPr>
                <a:defRPr/>
              </a:pPr>
              <a:t>‹#›</a:t>
            </a:fld>
            <a:endParaRPr lang="en-US"/>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05000" y="2819400"/>
            <a:ext cx="33147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72100" y="2819400"/>
            <a:ext cx="33147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2F500C7-151A-4E37-B59C-095C5341BBF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ADFA35A-FDD3-462D-83AA-74B482F1A5A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39F069F-390A-4FB6-B653-4461406DA97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DE76339-E223-4BFF-AD3D-8524312BE46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CC6634-AB9E-45C9-82F0-ACCB36F5D27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DD5A80F-870E-4C3B-B925-193DA72D923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05000" y="1676400"/>
            <a:ext cx="6781800" cy="9604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905000" y="2819400"/>
            <a:ext cx="6781800" cy="3306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42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pitchFamily="-108" charset="-52"/>
              </a:defRPr>
            </a:lvl1pPr>
          </a:lstStyle>
          <a:p>
            <a:pPr>
              <a:defRPr/>
            </a:pPr>
            <a:endParaRPr lang="en-US"/>
          </a:p>
        </p:txBody>
      </p:sp>
      <p:sp>
        <p:nvSpPr>
          <p:cNvPr id="542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pitchFamily="-108" charset="-52"/>
              </a:defRPr>
            </a:lvl1pPr>
          </a:lstStyle>
          <a:p>
            <a:pPr>
              <a:defRPr/>
            </a:pPr>
            <a:endParaRPr lang="en-US"/>
          </a:p>
        </p:txBody>
      </p:sp>
      <p:sp>
        <p:nvSpPr>
          <p:cNvPr id="542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pitchFamily="-108" charset="-52"/>
              </a:defRPr>
            </a:lvl1pPr>
          </a:lstStyle>
          <a:p>
            <a:pPr>
              <a:defRPr/>
            </a:pPr>
            <a:fld id="{2F548C6F-895E-48B6-B5A3-5C6A94B7552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7"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Black" pitchFamily="-108" charset="0"/>
        </a:defRPr>
      </a:lvl2pPr>
      <a:lvl3pPr algn="l" rtl="0" eaLnBrk="0" fontAlgn="base" hangingPunct="0">
        <a:spcBef>
          <a:spcPct val="0"/>
        </a:spcBef>
        <a:spcAft>
          <a:spcPct val="0"/>
        </a:spcAft>
        <a:defRPr sz="4400">
          <a:solidFill>
            <a:schemeClr val="tx2"/>
          </a:solidFill>
          <a:latin typeface="Arial Black" pitchFamily="-108" charset="0"/>
        </a:defRPr>
      </a:lvl3pPr>
      <a:lvl4pPr algn="l" rtl="0" eaLnBrk="0" fontAlgn="base" hangingPunct="0">
        <a:spcBef>
          <a:spcPct val="0"/>
        </a:spcBef>
        <a:spcAft>
          <a:spcPct val="0"/>
        </a:spcAft>
        <a:defRPr sz="4400">
          <a:solidFill>
            <a:schemeClr val="tx2"/>
          </a:solidFill>
          <a:latin typeface="Arial Black" pitchFamily="-108" charset="0"/>
        </a:defRPr>
      </a:lvl4pPr>
      <a:lvl5pPr algn="l" rtl="0" eaLnBrk="0" fontAlgn="base" hangingPunct="0">
        <a:spcBef>
          <a:spcPct val="0"/>
        </a:spcBef>
        <a:spcAft>
          <a:spcPct val="0"/>
        </a:spcAft>
        <a:defRPr sz="4400">
          <a:solidFill>
            <a:schemeClr val="tx2"/>
          </a:solidFill>
          <a:latin typeface="Arial Black" pitchFamily="-108" charset="0"/>
        </a:defRPr>
      </a:lvl5pPr>
      <a:lvl6pPr marL="457200" algn="l" rtl="0" fontAlgn="base">
        <a:spcBef>
          <a:spcPct val="0"/>
        </a:spcBef>
        <a:spcAft>
          <a:spcPct val="0"/>
        </a:spcAft>
        <a:defRPr sz="4400">
          <a:solidFill>
            <a:schemeClr val="tx2"/>
          </a:solidFill>
          <a:latin typeface="Arial Black" pitchFamily="-108" charset="0"/>
        </a:defRPr>
      </a:lvl6pPr>
      <a:lvl7pPr marL="914400" algn="l" rtl="0" fontAlgn="base">
        <a:spcBef>
          <a:spcPct val="0"/>
        </a:spcBef>
        <a:spcAft>
          <a:spcPct val="0"/>
        </a:spcAft>
        <a:defRPr sz="4400">
          <a:solidFill>
            <a:schemeClr val="tx2"/>
          </a:solidFill>
          <a:latin typeface="Arial Black" pitchFamily="-108" charset="0"/>
        </a:defRPr>
      </a:lvl7pPr>
      <a:lvl8pPr marL="1371600" algn="l" rtl="0" fontAlgn="base">
        <a:spcBef>
          <a:spcPct val="0"/>
        </a:spcBef>
        <a:spcAft>
          <a:spcPct val="0"/>
        </a:spcAft>
        <a:defRPr sz="4400">
          <a:solidFill>
            <a:schemeClr val="tx2"/>
          </a:solidFill>
          <a:latin typeface="Arial Black" pitchFamily="-108" charset="0"/>
        </a:defRPr>
      </a:lvl8pPr>
      <a:lvl9pPr marL="1828800" algn="l" rtl="0" fontAlgn="base">
        <a:spcBef>
          <a:spcPct val="0"/>
        </a:spcBef>
        <a:spcAft>
          <a:spcPct val="0"/>
        </a:spcAft>
        <a:defRPr sz="4400">
          <a:solidFill>
            <a:schemeClr val="tx2"/>
          </a:solidFill>
          <a:latin typeface="Arial Black" pitchFamily="-10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8" charset="-128"/>
          <a:cs typeface="ＭＳ Ｐゴシック"/>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8" charset="-128"/>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8" charset="-128"/>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8" charset="-128"/>
          <a:cs typeface="ＭＳ Ｐゴシック"/>
        </a:defRPr>
      </a:lvl5pPr>
      <a:lvl6pPr marL="2514600" indent="-228600" algn="l" rtl="0" fontAlgn="base">
        <a:spcBef>
          <a:spcPct val="20000"/>
        </a:spcBef>
        <a:spcAft>
          <a:spcPct val="0"/>
        </a:spcAft>
        <a:buChar char="»"/>
        <a:defRPr sz="2000">
          <a:solidFill>
            <a:schemeClr val="tx1"/>
          </a:solidFill>
          <a:latin typeface="+mn-lt"/>
          <a:ea typeface="ＭＳ Ｐゴシック" pitchFamily="-108"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8"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8"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752600" y="1676400"/>
            <a:ext cx="7086600" cy="884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1752600" y="2819400"/>
            <a:ext cx="7086600" cy="3124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pitchFamily="-108" charset="-52"/>
              </a:defRPr>
            </a:lvl1pPr>
          </a:lstStyle>
          <a:p>
            <a:pPr>
              <a:defRPr/>
            </a:pPr>
            <a:endParaRPr lang="en-US"/>
          </a:p>
        </p:txBody>
      </p:sp>
      <p:sp>
        <p:nvSpPr>
          <p:cNvPr id="563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pitchFamily="-108" charset="-52"/>
              </a:defRPr>
            </a:lvl1pPr>
          </a:lstStyle>
          <a:p>
            <a:pPr>
              <a:defRPr/>
            </a:pPr>
            <a:endParaRPr lang="en-US"/>
          </a:p>
        </p:txBody>
      </p:sp>
      <p:sp>
        <p:nvSpPr>
          <p:cNvPr id="563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pitchFamily="-108" charset="-52"/>
              </a:defRPr>
            </a:lvl1pPr>
          </a:lstStyle>
          <a:p>
            <a:pPr>
              <a:defRPr/>
            </a:pPr>
            <a:fld id="{661CD345-4EC1-4C1D-9392-0FBDB193D144}"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Lst>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Black" pitchFamily="-108" charset="0"/>
        </a:defRPr>
      </a:lvl2pPr>
      <a:lvl3pPr algn="l" rtl="0" eaLnBrk="0" fontAlgn="base" hangingPunct="0">
        <a:spcBef>
          <a:spcPct val="0"/>
        </a:spcBef>
        <a:spcAft>
          <a:spcPct val="0"/>
        </a:spcAft>
        <a:defRPr sz="4000">
          <a:solidFill>
            <a:schemeClr val="tx2"/>
          </a:solidFill>
          <a:latin typeface="Arial Black" pitchFamily="-108" charset="0"/>
        </a:defRPr>
      </a:lvl3pPr>
      <a:lvl4pPr algn="l" rtl="0" eaLnBrk="0" fontAlgn="base" hangingPunct="0">
        <a:spcBef>
          <a:spcPct val="0"/>
        </a:spcBef>
        <a:spcAft>
          <a:spcPct val="0"/>
        </a:spcAft>
        <a:defRPr sz="4000">
          <a:solidFill>
            <a:schemeClr val="tx2"/>
          </a:solidFill>
          <a:latin typeface="Arial Black" pitchFamily="-108" charset="0"/>
        </a:defRPr>
      </a:lvl4pPr>
      <a:lvl5pPr algn="l" rtl="0" eaLnBrk="0" fontAlgn="base" hangingPunct="0">
        <a:spcBef>
          <a:spcPct val="0"/>
        </a:spcBef>
        <a:spcAft>
          <a:spcPct val="0"/>
        </a:spcAft>
        <a:defRPr sz="4000">
          <a:solidFill>
            <a:schemeClr val="tx2"/>
          </a:solidFill>
          <a:latin typeface="Arial Black" pitchFamily="-108" charset="0"/>
        </a:defRPr>
      </a:lvl5pPr>
      <a:lvl6pPr marL="457200" algn="l" rtl="0" fontAlgn="base">
        <a:spcBef>
          <a:spcPct val="0"/>
        </a:spcBef>
        <a:spcAft>
          <a:spcPct val="0"/>
        </a:spcAft>
        <a:defRPr sz="4000">
          <a:solidFill>
            <a:schemeClr val="tx2"/>
          </a:solidFill>
          <a:latin typeface="Arial Black" pitchFamily="-108" charset="0"/>
        </a:defRPr>
      </a:lvl6pPr>
      <a:lvl7pPr marL="914400" algn="l" rtl="0" fontAlgn="base">
        <a:spcBef>
          <a:spcPct val="0"/>
        </a:spcBef>
        <a:spcAft>
          <a:spcPct val="0"/>
        </a:spcAft>
        <a:defRPr sz="4000">
          <a:solidFill>
            <a:schemeClr val="tx2"/>
          </a:solidFill>
          <a:latin typeface="Arial Black" pitchFamily="-108" charset="0"/>
        </a:defRPr>
      </a:lvl7pPr>
      <a:lvl8pPr marL="1371600" algn="l" rtl="0" fontAlgn="base">
        <a:spcBef>
          <a:spcPct val="0"/>
        </a:spcBef>
        <a:spcAft>
          <a:spcPct val="0"/>
        </a:spcAft>
        <a:defRPr sz="4000">
          <a:solidFill>
            <a:schemeClr val="tx2"/>
          </a:solidFill>
          <a:latin typeface="Arial Black" pitchFamily="-108" charset="0"/>
        </a:defRPr>
      </a:lvl8pPr>
      <a:lvl9pPr marL="1828800" algn="l" rtl="0" fontAlgn="base">
        <a:spcBef>
          <a:spcPct val="0"/>
        </a:spcBef>
        <a:spcAft>
          <a:spcPct val="0"/>
        </a:spcAft>
        <a:defRPr sz="4000">
          <a:solidFill>
            <a:schemeClr val="tx2"/>
          </a:solidFill>
          <a:latin typeface="Arial Black" pitchFamily="-10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8" charset="-128"/>
          <a:cs typeface="ＭＳ Ｐゴシック"/>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8" charset="-128"/>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8" charset="-128"/>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8" charset="-128"/>
          <a:cs typeface="ＭＳ Ｐゴシック"/>
        </a:defRPr>
      </a:lvl5pPr>
      <a:lvl6pPr marL="2514600" indent="-228600" algn="l" rtl="0" fontAlgn="base">
        <a:spcBef>
          <a:spcPct val="20000"/>
        </a:spcBef>
        <a:spcAft>
          <a:spcPct val="0"/>
        </a:spcAft>
        <a:buChar char="»"/>
        <a:defRPr sz="2000">
          <a:solidFill>
            <a:schemeClr val="tx1"/>
          </a:solidFill>
          <a:latin typeface="+mn-lt"/>
          <a:ea typeface="ＭＳ Ｐゴシック" pitchFamily="-108"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8"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8"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533400" y="106363"/>
            <a:ext cx="8001000" cy="1311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533400" y="1524000"/>
            <a:ext cx="8001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5540" name="Rectangle 4"/>
          <p:cNvSpPr>
            <a:spLocks noGrp="1" noChangeArrowheads="1"/>
          </p:cNvSpPr>
          <p:nvPr>
            <p:ph type="dt" sz="half" idx="2"/>
          </p:nvPr>
        </p:nvSpPr>
        <p:spPr bwMode="auto">
          <a:xfrm>
            <a:off x="2209800" y="62484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pitchFamily="-108" charset="-52"/>
              </a:defRPr>
            </a:lvl1pPr>
          </a:lstStyle>
          <a:p>
            <a:pPr>
              <a:defRPr/>
            </a:pPr>
            <a:endParaRPr lang="en-US"/>
          </a:p>
        </p:txBody>
      </p:sp>
      <p:sp>
        <p:nvSpPr>
          <p:cNvPr id="65541" name="Rectangle 5"/>
          <p:cNvSpPr>
            <a:spLocks noGrp="1" noChangeArrowheads="1"/>
          </p:cNvSpPr>
          <p:nvPr>
            <p:ph type="ftr" sz="quarter" idx="3"/>
          </p:nvPr>
        </p:nvSpPr>
        <p:spPr bwMode="auto">
          <a:xfrm>
            <a:off x="3962400" y="624840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pitchFamily="-108" charset="-52"/>
              </a:defRPr>
            </a:lvl1pPr>
          </a:lstStyle>
          <a:p>
            <a:pPr>
              <a:defRPr/>
            </a:pPr>
            <a:endParaRPr lang="en-US"/>
          </a:p>
        </p:txBody>
      </p:sp>
      <p:sp>
        <p:nvSpPr>
          <p:cNvPr id="65542" name="Rectangle 6"/>
          <p:cNvSpPr>
            <a:spLocks noGrp="1" noChangeArrowheads="1"/>
          </p:cNvSpPr>
          <p:nvPr>
            <p:ph type="sldNum" sz="quarter" idx="4"/>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pitchFamily="-108" charset="-52"/>
              </a:defRPr>
            </a:lvl1pPr>
          </a:lstStyle>
          <a:p>
            <a:pPr>
              <a:defRPr/>
            </a:pPr>
            <a:fld id="{71104311-F355-4D04-94D1-457BB5128DEC}"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48"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Lst>
  <p:transition spd="med">
    <p:fade thruBlk="1"/>
  </p:transition>
  <p:timing>
    <p:tnLst>
      <p:par>
        <p:cTn id="1" dur="indefinite" restart="never" nodeType="tmRoot"/>
      </p:par>
    </p:tnLst>
  </p:timing>
  <p:hf hdr="0" ftr="0" dt="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Arial Black" pitchFamily="-108" charset="0"/>
        </a:defRPr>
      </a:lvl2pPr>
      <a:lvl3pPr algn="ctr" rtl="0" eaLnBrk="0" fontAlgn="base" hangingPunct="0">
        <a:spcBef>
          <a:spcPct val="0"/>
        </a:spcBef>
        <a:spcAft>
          <a:spcPct val="0"/>
        </a:spcAft>
        <a:defRPr sz="4000">
          <a:solidFill>
            <a:schemeClr val="tx2"/>
          </a:solidFill>
          <a:latin typeface="Arial Black" pitchFamily="-108" charset="0"/>
        </a:defRPr>
      </a:lvl3pPr>
      <a:lvl4pPr algn="ctr" rtl="0" eaLnBrk="0" fontAlgn="base" hangingPunct="0">
        <a:spcBef>
          <a:spcPct val="0"/>
        </a:spcBef>
        <a:spcAft>
          <a:spcPct val="0"/>
        </a:spcAft>
        <a:defRPr sz="4000">
          <a:solidFill>
            <a:schemeClr val="tx2"/>
          </a:solidFill>
          <a:latin typeface="Arial Black" pitchFamily="-108" charset="0"/>
        </a:defRPr>
      </a:lvl4pPr>
      <a:lvl5pPr algn="ctr" rtl="0" eaLnBrk="0" fontAlgn="base" hangingPunct="0">
        <a:spcBef>
          <a:spcPct val="0"/>
        </a:spcBef>
        <a:spcAft>
          <a:spcPct val="0"/>
        </a:spcAft>
        <a:defRPr sz="4000">
          <a:solidFill>
            <a:schemeClr val="tx2"/>
          </a:solidFill>
          <a:latin typeface="Arial Black" pitchFamily="-108" charset="0"/>
        </a:defRPr>
      </a:lvl5pPr>
      <a:lvl6pPr marL="457200" algn="ctr" rtl="0" fontAlgn="base">
        <a:spcBef>
          <a:spcPct val="0"/>
        </a:spcBef>
        <a:spcAft>
          <a:spcPct val="0"/>
        </a:spcAft>
        <a:defRPr sz="4000">
          <a:solidFill>
            <a:schemeClr val="tx2"/>
          </a:solidFill>
          <a:latin typeface="Arial Black" pitchFamily="-108" charset="0"/>
        </a:defRPr>
      </a:lvl6pPr>
      <a:lvl7pPr marL="914400" algn="ctr" rtl="0" fontAlgn="base">
        <a:spcBef>
          <a:spcPct val="0"/>
        </a:spcBef>
        <a:spcAft>
          <a:spcPct val="0"/>
        </a:spcAft>
        <a:defRPr sz="4000">
          <a:solidFill>
            <a:schemeClr val="tx2"/>
          </a:solidFill>
          <a:latin typeface="Arial Black" pitchFamily="-108" charset="0"/>
        </a:defRPr>
      </a:lvl7pPr>
      <a:lvl8pPr marL="1371600" algn="ctr" rtl="0" fontAlgn="base">
        <a:spcBef>
          <a:spcPct val="0"/>
        </a:spcBef>
        <a:spcAft>
          <a:spcPct val="0"/>
        </a:spcAft>
        <a:defRPr sz="4000">
          <a:solidFill>
            <a:schemeClr val="tx2"/>
          </a:solidFill>
          <a:latin typeface="Arial Black" pitchFamily="-108" charset="0"/>
        </a:defRPr>
      </a:lvl8pPr>
      <a:lvl9pPr marL="1828800" algn="ctr" rtl="0" fontAlgn="base">
        <a:spcBef>
          <a:spcPct val="0"/>
        </a:spcBef>
        <a:spcAft>
          <a:spcPct val="0"/>
        </a:spcAft>
        <a:defRPr sz="4000">
          <a:solidFill>
            <a:schemeClr val="tx2"/>
          </a:solidFill>
          <a:latin typeface="Arial Black" pitchFamily="-10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8" charset="-128"/>
          <a:cs typeface="ＭＳ Ｐゴシック"/>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8" charset="-128"/>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8" charset="-128"/>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8" charset="-128"/>
          <a:cs typeface="ＭＳ Ｐゴシック"/>
        </a:defRPr>
      </a:lvl5pPr>
      <a:lvl6pPr marL="2514600" indent="-228600" algn="l" rtl="0" fontAlgn="base">
        <a:spcBef>
          <a:spcPct val="20000"/>
        </a:spcBef>
        <a:spcAft>
          <a:spcPct val="0"/>
        </a:spcAft>
        <a:buChar char="»"/>
        <a:defRPr sz="2000">
          <a:solidFill>
            <a:schemeClr val="tx1"/>
          </a:solidFill>
          <a:latin typeface="+mn-lt"/>
          <a:ea typeface="ＭＳ Ｐゴシック" pitchFamily="-108"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8"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8"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4.xml"/><Relationship Id="rId5" Type="http://schemas.openxmlformats.org/officeDocument/2006/relationships/image" Target="../media/image8.png"/><Relationship Id="rId4" Type="http://schemas.openxmlformats.org/officeDocument/2006/relationships/image" Target="../media/image7.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4.xml"/><Relationship Id="rId1" Type="http://schemas.openxmlformats.org/officeDocument/2006/relationships/audio" Target="file:///F:\Presentations\MHI%20Best%20Practices\Pain%20Snips%20-%20Satisfaction%201.wav"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4.xml"/><Relationship Id="rId1" Type="http://schemas.openxmlformats.org/officeDocument/2006/relationships/audio" Target="file:///\\localhost\Users\David\Desktop\Burn%20Folder.fpbf\MHI%20Salem.\Who%20are%20you%20snip.mp3" TargetMode="External"/><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hyperlink" Target="http://www.cdc.gov/nchs/data/dvs/lcwk1_2003.pdf" TargetMode="Externa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4.xml"/><Relationship Id="rId1" Type="http://schemas.openxmlformats.org/officeDocument/2006/relationships/audio" Target="file:///F:\Presentations\MHI%20Best%20Practices\Come%20together.ai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sldNum" sz="quarter" idx="12"/>
          </p:nvPr>
        </p:nvSpPr>
        <p:spPr>
          <a:noFill/>
        </p:spPr>
        <p:txBody>
          <a:bodyPr/>
          <a:lstStyle/>
          <a:p>
            <a:fld id="{A5A596BB-42DE-4C4F-BBEF-3AD181C3EDBA}" type="slidenum">
              <a:rPr lang="en-US" smtClean="0">
                <a:latin typeface="Arial" pitchFamily="34" charset="0"/>
              </a:rPr>
              <a:pPr/>
              <a:t>1</a:t>
            </a:fld>
            <a:endParaRPr lang="en-US" smtClean="0">
              <a:latin typeface="Arial" pitchFamily="34" charset="0"/>
            </a:endParaRPr>
          </a:p>
        </p:txBody>
      </p:sp>
      <p:sp>
        <p:nvSpPr>
          <p:cNvPr id="6147" name="Rectangle 2"/>
          <p:cNvSpPr>
            <a:spLocks noGrp="1" noChangeArrowheads="1"/>
          </p:cNvSpPr>
          <p:nvPr>
            <p:ph type="ctrTitle"/>
          </p:nvPr>
        </p:nvSpPr>
        <p:spPr>
          <a:xfrm>
            <a:off x="609600" y="1143000"/>
            <a:ext cx="7772400" cy="1555750"/>
          </a:xfrm>
        </p:spPr>
        <p:txBody>
          <a:bodyPr/>
          <a:lstStyle/>
          <a:p>
            <a:pPr eaLnBrk="1" hangingPunct="1"/>
            <a:r>
              <a:rPr lang="en-US" sz="4000" dirty="0" smtClean="0"/>
              <a:t>Blending CCC and Care Management Functions: Examples from Successfully Blended Sites</a:t>
            </a:r>
            <a:endParaRPr lang="en-US" sz="4000" b="1" dirty="0" smtClean="0"/>
          </a:p>
        </p:txBody>
      </p:sp>
      <p:sp>
        <p:nvSpPr>
          <p:cNvPr id="6148" name="Rectangle 3"/>
          <p:cNvSpPr>
            <a:spLocks noGrp="1" noChangeArrowheads="1"/>
          </p:cNvSpPr>
          <p:nvPr>
            <p:ph type="subTitle" idx="1"/>
          </p:nvPr>
        </p:nvSpPr>
        <p:spPr>
          <a:xfrm>
            <a:off x="1143000" y="3581400"/>
            <a:ext cx="6858000" cy="2438400"/>
          </a:xfrm>
        </p:spPr>
        <p:txBody>
          <a:bodyPr/>
          <a:lstStyle/>
          <a:p>
            <a:pPr eaLnBrk="1" hangingPunct="1">
              <a:lnSpc>
                <a:spcPct val="90000"/>
              </a:lnSpc>
            </a:pPr>
            <a:r>
              <a:rPr lang="en-US" sz="2400" dirty="0" smtClean="0"/>
              <a:t>David Buyck, Ph.D.</a:t>
            </a:r>
          </a:p>
          <a:p>
            <a:pPr eaLnBrk="1" hangingPunct="1">
              <a:lnSpc>
                <a:spcPct val="90000"/>
              </a:lnSpc>
            </a:pPr>
            <a:r>
              <a:rPr lang="en-US" sz="2000" dirty="0" smtClean="0"/>
              <a:t>Acting Mental Health Clinical Director, VISN 6</a:t>
            </a:r>
            <a:endParaRPr lang="en-US" sz="2000" dirty="0" smtClean="0"/>
          </a:p>
          <a:p>
            <a:pPr eaLnBrk="1" hangingPunct="1">
              <a:lnSpc>
                <a:spcPct val="90000"/>
              </a:lnSpc>
            </a:pPr>
            <a:endParaRPr lang="en-US" sz="2400" dirty="0" smtClean="0"/>
          </a:p>
          <a:p>
            <a:pPr eaLnBrk="1" hangingPunct="1">
              <a:lnSpc>
                <a:spcPct val="90000"/>
              </a:lnSpc>
            </a:pPr>
            <a:r>
              <a:rPr lang="en-US" sz="2400" dirty="0" smtClean="0"/>
              <a:t>Sarah Lucas Hartley, Ph.D.</a:t>
            </a:r>
          </a:p>
          <a:p>
            <a:pPr eaLnBrk="1" hangingPunct="1">
              <a:lnSpc>
                <a:spcPct val="90000"/>
              </a:lnSpc>
            </a:pPr>
            <a:r>
              <a:rPr lang="en-US" sz="2000" dirty="0" smtClean="0"/>
              <a:t>Health Behavior </a:t>
            </a:r>
            <a:r>
              <a:rPr lang="en-US" sz="2000" dirty="0" smtClean="0"/>
              <a:t>Coordinator, VAMC </a:t>
            </a:r>
            <a:r>
              <a:rPr lang="en-US" sz="2000" dirty="0" smtClean="0"/>
              <a:t>Salem</a:t>
            </a:r>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p>
            <a:fld id="{6C6EC10E-960A-40A5-B41F-1A71F858FAD2}" type="slidenum">
              <a:rPr lang="en-US" smtClean="0">
                <a:latin typeface="Arial" pitchFamily="34" charset="0"/>
              </a:rPr>
              <a:pPr/>
              <a:t>10</a:t>
            </a:fld>
            <a:endParaRPr lang="en-US" smtClean="0">
              <a:latin typeface="Arial" pitchFamily="34" charset="0"/>
            </a:endParaRPr>
          </a:p>
        </p:txBody>
      </p:sp>
      <p:sp>
        <p:nvSpPr>
          <p:cNvPr id="15363" name="Rectangle 2"/>
          <p:cNvSpPr>
            <a:spLocks noGrp="1" noChangeArrowheads="1"/>
          </p:cNvSpPr>
          <p:nvPr>
            <p:ph type="title"/>
          </p:nvPr>
        </p:nvSpPr>
        <p:spPr/>
        <p:txBody>
          <a:bodyPr/>
          <a:lstStyle/>
          <a:p>
            <a:pPr eaLnBrk="1" hangingPunct="1"/>
            <a:r>
              <a:rPr lang="en-US" smtClean="0"/>
              <a:t>The When</a:t>
            </a:r>
          </a:p>
        </p:txBody>
      </p:sp>
      <p:sp>
        <p:nvSpPr>
          <p:cNvPr id="15364" name="Rectangle 3"/>
          <p:cNvSpPr>
            <a:spLocks noGrp="1" noChangeArrowheads="1"/>
          </p:cNvSpPr>
          <p:nvPr>
            <p:ph type="body" idx="1"/>
          </p:nvPr>
        </p:nvSpPr>
        <p:spPr/>
        <p:txBody>
          <a:bodyPr/>
          <a:lstStyle/>
          <a:p>
            <a:pPr eaLnBrk="1" hangingPunct="1"/>
            <a:r>
              <a:rPr lang="en-US" dirty="0" smtClean="0"/>
              <a:t>MHI also involved when:</a:t>
            </a:r>
          </a:p>
          <a:p>
            <a:pPr lvl="1" eaLnBrk="1" hangingPunct="1"/>
            <a:r>
              <a:rPr lang="en-US" dirty="0" smtClean="0">
                <a:ea typeface="ＭＳ Ｐゴシック"/>
              </a:rPr>
              <a:t>Any PC patient requests MH services </a:t>
            </a:r>
          </a:p>
          <a:p>
            <a:pPr lvl="1" eaLnBrk="1" hangingPunct="1"/>
            <a:r>
              <a:rPr lang="en-US" dirty="0" smtClean="0">
                <a:ea typeface="ＭＳ Ｐゴシック"/>
              </a:rPr>
              <a:t>Any PCP requests MH services </a:t>
            </a:r>
          </a:p>
          <a:p>
            <a:pPr lvl="2" eaLnBrk="1" hangingPunct="1"/>
            <a:r>
              <a:rPr lang="en-US" i="1" dirty="0" smtClean="0">
                <a:ea typeface="ＭＳ Ｐゴシック"/>
              </a:rPr>
              <a:t>(for their patient. . .)</a:t>
            </a:r>
          </a:p>
          <a:p>
            <a:pPr lvl="1" eaLnBrk="1" hangingPunct="1"/>
            <a:r>
              <a:rPr lang="en-US" dirty="0" smtClean="0">
                <a:ea typeface="ＭＳ Ｐゴシック"/>
              </a:rPr>
              <a:t>Curbside decisional support is requested </a:t>
            </a:r>
          </a:p>
          <a:p>
            <a:pPr eaLnBrk="1" hangingPunct="1"/>
            <a:r>
              <a:rPr lang="en-US" dirty="0" smtClean="0"/>
              <a:t>24/14</a:t>
            </a:r>
          </a:p>
          <a:p>
            <a:pPr lvl="1" eaLnBrk="1" hangingPunct="1"/>
            <a:r>
              <a:rPr lang="en-US" dirty="0" smtClean="0">
                <a:ea typeface="ＭＳ Ｐゴシック"/>
              </a:rPr>
              <a:t>LCSWs &amp; PhDs handle 24</a:t>
            </a:r>
          </a:p>
          <a:p>
            <a:pPr lvl="1" eaLnBrk="1" hangingPunct="1"/>
            <a:r>
              <a:rPr lang="en-US" dirty="0" smtClean="0">
                <a:ea typeface="ＭＳ Ｐゴシック"/>
              </a:rPr>
              <a:t>Psychiatrist available for the </a:t>
            </a:r>
            <a:r>
              <a:rPr lang="en-US" dirty="0" smtClean="0">
                <a:ea typeface="ＭＳ Ｐゴシック"/>
              </a:rPr>
              <a:t>14 day </a:t>
            </a:r>
            <a:r>
              <a:rPr lang="en-US" dirty="0" smtClean="0">
                <a:ea typeface="ＭＳ Ｐゴシック"/>
              </a:rPr>
              <a:t>part</a:t>
            </a:r>
          </a:p>
        </p:txBody>
      </p: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fld id="{0161D70C-A140-45CB-A099-2154D754FF0A}" type="slidenum">
              <a:rPr lang="en-US" smtClean="0">
                <a:latin typeface="Arial" pitchFamily="34" charset="0"/>
              </a:rPr>
              <a:pPr/>
              <a:t>11</a:t>
            </a:fld>
            <a:endParaRPr lang="en-US" smtClean="0">
              <a:latin typeface="Arial" pitchFamily="34" charset="0"/>
            </a:endParaRPr>
          </a:p>
        </p:txBody>
      </p:sp>
      <p:sp>
        <p:nvSpPr>
          <p:cNvPr id="16387" name="Rectangle 2"/>
          <p:cNvSpPr>
            <a:spLocks noGrp="1" noChangeArrowheads="1"/>
          </p:cNvSpPr>
          <p:nvPr>
            <p:ph type="title"/>
          </p:nvPr>
        </p:nvSpPr>
        <p:spPr/>
        <p:txBody>
          <a:bodyPr/>
          <a:lstStyle/>
          <a:p>
            <a:pPr eaLnBrk="1" hangingPunct="1"/>
            <a:r>
              <a:rPr lang="en-US" smtClean="0"/>
              <a:t>The When</a:t>
            </a:r>
          </a:p>
        </p:txBody>
      </p:sp>
      <p:sp>
        <p:nvSpPr>
          <p:cNvPr id="16388" name="Rectangle 3"/>
          <p:cNvSpPr>
            <a:spLocks noGrp="1" noChangeArrowheads="1"/>
          </p:cNvSpPr>
          <p:nvPr>
            <p:ph type="body" idx="1"/>
          </p:nvPr>
        </p:nvSpPr>
        <p:spPr/>
        <p:txBody>
          <a:bodyPr/>
          <a:lstStyle/>
          <a:p>
            <a:pPr eaLnBrk="1" hangingPunct="1"/>
            <a:r>
              <a:rPr lang="en-US" dirty="0" smtClean="0"/>
              <a:t>“Always ask, Always Act!”  SI/HI Screens</a:t>
            </a:r>
          </a:p>
          <a:p>
            <a:pPr eaLnBrk="1" hangingPunct="1"/>
            <a:r>
              <a:rPr lang="en-US" dirty="0" smtClean="0"/>
              <a:t>SI/HI is screened every visit: </a:t>
            </a:r>
          </a:p>
          <a:p>
            <a:pPr lvl="2" eaLnBrk="1" hangingPunct="1"/>
            <a:r>
              <a:rPr lang="en-US" dirty="0" smtClean="0">
                <a:ea typeface="ＭＳ Ｐゴシック"/>
              </a:rPr>
              <a:t>By MAs, LPNs, RNs with vital signs </a:t>
            </a:r>
          </a:p>
          <a:p>
            <a:pPr eaLnBrk="1" hangingPunct="1"/>
            <a:r>
              <a:rPr lang="en-US" dirty="0" smtClean="0"/>
              <a:t>“Psychological code-blue” </a:t>
            </a:r>
          </a:p>
          <a:p>
            <a:pPr eaLnBrk="1" hangingPunct="1"/>
            <a:r>
              <a:rPr lang="en-US" dirty="0" smtClean="0"/>
              <a:t> PCP and/or MHI immediately meet with the patient to conduct a full suicide risk assessment (SRA)</a:t>
            </a:r>
          </a:p>
        </p:txBody>
      </p: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37FCD36A-581E-449C-85FE-93648CE79CE6}" type="slidenum">
              <a:rPr lang="en-US" smtClean="0">
                <a:latin typeface="Arial" pitchFamily="34" charset="0"/>
              </a:rPr>
              <a:pPr/>
              <a:t>12</a:t>
            </a:fld>
            <a:endParaRPr lang="en-US" smtClean="0">
              <a:latin typeface="Arial" pitchFamily="34" charset="0"/>
            </a:endParaRPr>
          </a:p>
        </p:txBody>
      </p:sp>
      <p:sp>
        <p:nvSpPr>
          <p:cNvPr id="17411" name="Rectangle 2"/>
          <p:cNvSpPr>
            <a:spLocks noGrp="1" noChangeArrowheads="1"/>
          </p:cNvSpPr>
          <p:nvPr>
            <p:ph type="title"/>
          </p:nvPr>
        </p:nvSpPr>
        <p:spPr>
          <a:xfrm>
            <a:off x="533400" y="990600"/>
            <a:ext cx="8001000" cy="1311275"/>
          </a:xfrm>
        </p:spPr>
        <p:txBody>
          <a:bodyPr/>
          <a:lstStyle/>
          <a:p>
            <a:pPr eaLnBrk="1" hangingPunct="1"/>
            <a:r>
              <a:rPr lang="en-US" dirty="0" smtClean="0"/>
              <a:t>The Other </a:t>
            </a:r>
            <a:r>
              <a:rPr lang="en-US" dirty="0" err="1" smtClean="0"/>
              <a:t>Whens</a:t>
            </a:r>
            <a:endParaRPr lang="en-US" dirty="0" smtClean="0"/>
          </a:p>
        </p:txBody>
      </p:sp>
      <p:sp>
        <p:nvSpPr>
          <p:cNvPr id="17412" name="Rectangle 3"/>
          <p:cNvSpPr>
            <a:spLocks noGrp="1" noChangeArrowheads="1"/>
          </p:cNvSpPr>
          <p:nvPr>
            <p:ph type="body" idx="1"/>
          </p:nvPr>
        </p:nvSpPr>
        <p:spPr>
          <a:xfrm>
            <a:off x="457200" y="2514600"/>
            <a:ext cx="8001000" cy="2819400"/>
          </a:xfrm>
        </p:spPr>
        <p:txBody>
          <a:bodyPr/>
          <a:lstStyle/>
          <a:p>
            <a:pPr eaLnBrk="1" hangingPunct="1">
              <a:lnSpc>
                <a:spcPct val="90000"/>
              </a:lnSpc>
            </a:pPr>
            <a:r>
              <a:rPr lang="en-US" sz="2400" smtClean="0"/>
              <a:t>Co-integration with existing Substance Abuse Liaison Team (SALT)</a:t>
            </a:r>
          </a:p>
          <a:p>
            <a:pPr lvl="1" eaLnBrk="1" hangingPunct="1">
              <a:lnSpc>
                <a:spcPct val="90000"/>
              </a:lnSpc>
            </a:pPr>
            <a:r>
              <a:rPr lang="en-US" sz="2000" smtClean="0">
                <a:ea typeface="ＭＳ Ｐゴシック"/>
              </a:rPr>
              <a:t>Immediate access to SUDs sub-specialists</a:t>
            </a:r>
          </a:p>
          <a:p>
            <a:pPr lvl="2" eaLnBrk="1" hangingPunct="1">
              <a:lnSpc>
                <a:spcPct val="90000"/>
              </a:lnSpc>
            </a:pPr>
            <a:r>
              <a:rPr lang="en-US" sz="1800" smtClean="0">
                <a:ea typeface="ＭＳ Ｐゴシック"/>
              </a:rPr>
              <a:t>Psychologist </a:t>
            </a:r>
          </a:p>
          <a:p>
            <a:pPr lvl="2" eaLnBrk="1" hangingPunct="1">
              <a:lnSpc>
                <a:spcPct val="90000"/>
              </a:lnSpc>
            </a:pPr>
            <a:r>
              <a:rPr lang="en-US" sz="1800" smtClean="0">
                <a:ea typeface="ＭＳ Ｐゴシック"/>
              </a:rPr>
              <a:t>Nurse Practitioner</a:t>
            </a:r>
          </a:p>
          <a:p>
            <a:pPr lvl="2" eaLnBrk="1" hangingPunct="1">
              <a:lnSpc>
                <a:spcPct val="90000"/>
              </a:lnSpc>
            </a:pPr>
            <a:r>
              <a:rPr lang="en-US" sz="1800" smtClean="0">
                <a:ea typeface="ＭＳ Ｐゴシック"/>
              </a:rPr>
              <a:t>Social Worker</a:t>
            </a:r>
          </a:p>
          <a:p>
            <a:pPr lvl="2" eaLnBrk="1" hangingPunct="1">
              <a:lnSpc>
                <a:spcPct val="90000"/>
              </a:lnSpc>
            </a:pPr>
            <a:r>
              <a:rPr lang="en-US" sz="1800" smtClean="0">
                <a:ea typeface="ＭＳ Ｐゴシック"/>
              </a:rPr>
              <a:t>Rehabilitation Technician </a:t>
            </a:r>
          </a:p>
          <a:p>
            <a:pPr eaLnBrk="1" hangingPunct="1">
              <a:lnSpc>
                <a:spcPct val="90000"/>
              </a:lnSpc>
              <a:buFontTx/>
              <a:buNone/>
            </a:pPr>
            <a:endParaRPr lang="en-US" sz="2400" smtClean="0"/>
          </a:p>
        </p:txBody>
      </p:sp>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p>
            <a:fld id="{1508C1A5-4B19-4D11-A3AC-BBEC136F768E}" type="slidenum">
              <a:rPr lang="en-US" smtClean="0">
                <a:latin typeface="Arial" pitchFamily="34" charset="0"/>
              </a:rPr>
              <a:pPr/>
              <a:t>13</a:t>
            </a:fld>
            <a:endParaRPr lang="en-US" smtClean="0">
              <a:latin typeface="Arial" pitchFamily="34" charset="0"/>
            </a:endParaRPr>
          </a:p>
        </p:txBody>
      </p:sp>
      <p:sp>
        <p:nvSpPr>
          <p:cNvPr id="18435" name="Rectangle 2"/>
          <p:cNvSpPr>
            <a:spLocks noGrp="1" noChangeArrowheads="1"/>
          </p:cNvSpPr>
          <p:nvPr>
            <p:ph type="title"/>
          </p:nvPr>
        </p:nvSpPr>
        <p:spPr>
          <a:xfrm>
            <a:off x="533400" y="685800"/>
            <a:ext cx="8001000" cy="1311275"/>
          </a:xfrm>
        </p:spPr>
        <p:txBody>
          <a:bodyPr/>
          <a:lstStyle/>
          <a:p>
            <a:pPr eaLnBrk="1" hangingPunct="1"/>
            <a:r>
              <a:rPr lang="en-US" dirty="0" smtClean="0"/>
              <a:t>The Other </a:t>
            </a:r>
            <a:r>
              <a:rPr lang="en-US" dirty="0" err="1" smtClean="0"/>
              <a:t>Whens</a:t>
            </a:r>
            <a:endParaRPr lang="en-US" dirty="0" smtClean="0"/>
          </a:p>
        </p:txBody>
      </p:sp>
      <p:sp>
        <p:nvSpPr>
          <p:cNvPr id="18436" name="Rectangle 3"/>
          <p:cNvSpPr>
            <a:spLocks noGrp="1" noChangeArrowheads="1"/>
          </p:cNvSpPr>
          <p:nvPr>
            <p:ph type="body" idx="1"/>
          </p:nvPr>
        </p:nvSpPr>
        <p:spPr>
          <a:xfrm>
            <a:off x="533400" y="1600200"/>
            <a:ext cx="8001000" cy="3505200"/>
          </a:xfrm>
        </p:spPr>
        <p:txBody>
          <a:bodyPr/>
          <a:lstStyle/>
          <a:p>
            <a:pPr eaLnBrk="1" hangingPunct="1">
              <a:lnSpc>
                <a:spcPct val="90000"/>
              </a:lnSpc>
            </a:pPr>
            <a:r>
              <a:rPr lang="en-US" sz="2400" dirty="0" smtClean="0"/>
              <a:t>Newly diagnosed depression (our TIDES-Based required care Management Element)</a:t>
            </a:r>
          </a:p>
          <a:p>
            <a:pPr lvl="1" eaLnBrk="1" hangingPunct="1">
              <a:lnSpc>
                <a:spcPct val="90000"/>
              </a:lnSpc>
            </a:pPr>
            <a:r>
              <a:rPr lang="en-US" sz="2000" dirty="0" smtClean="0">
                <a:ea typeface="ＭＳ Ｐゴシック"/>
              </a:rPr>
              <a:t>VISN 16’s (Case-Finder)</a:t>
            </a:r>
          </a:p>
          <a:p>
            <a:pPr eaLnBrk="1" hangingPunct="1">
              <a:lnSpc>
                <a:spcPct val="90000"/>
              </a:lnSpc>
            </a:pPr>
            <a:r>
              <a:rPr lang="en-US" sz="2400" dirty="0" smtClean="0"/>
              <a:t>Open-access principles are applied to:</a:t>
            </a:r>
          </a:p>
          <a:p>
            <a:pPr lvl="1" eaLnBrk="1" hangingPunct="1">
              <a:lnSpc>
                <a:spcPct val="90000"/>
              </a:lnSpc>
            </a:pPr>
            <a:r>
              <a:rPr lang="en-US" sz="1600" dirty="0" smtClean="0">
                <a:ea typeface="ＭＳ Ｐゴシック"/>
              </a:rPr>
              <a:t>Clinical and consulting encounters</a:t>
            </a:r>
          </a:p>
          <a:p>
            <a:pPr lvl="1" eaLnBrk="1" hangingPunct="1">
              <a:lnSpc>
                <a:spcPct val="90000"/>
              </a:lnSpc>
            </a:pPr>
            <a:r>
              <a:rPr lang="en-US" sz="1600" dirty="0" smtClean="0">
                <a:ea typeface="ＭＳ Ｐゴシック"/>
              </a:rPr>
              <a:t>Weekly team meetings</a:t>
            </a:r>
          </a:p>
          <a:p>
            <a:pPr lvl="1" eaLnBrk="1" hangingPunct="1">
              <a:lnSpc>
                <a:spcPct val="90000"/>
              </a:lnSpc>
            </a:pPr>
            <a:r>
              <a:rPr lang="en-US" sz="1600" dirty="0" smtClean="0">
                <a:ea typeface="ＭＳ Ｐゴシック"/>
              </a:rPr>
              <a:t>Administrative meetings</a:t>
            </a:r>
          </a:p>
          <a:p>
            <a:pPr lvl="1" eaLnBrk="1" hangingPunct="1">
              <a:lnSpc>
                <a:spcPct val="90000"/>
              </a:lnSpc>
            </a:pPr>
            <a:r>
              <a:rPr lang="en-US" sz="1600" dirty="0" smtClean="0">
                <a:ea typeface="ＭＳ Ｐゴシック"/>
              </a:rPr>
              <a:t>Supervision of trainees (</a:t>
            </a:r>
            <a:r>
              <a:rPr lang="en-US" sz="1600" dirty="0" err="1" smtClean="0">
                <a:ea typeface="ＭＳ Ｐゴシック"/>
              </a:rPr>
              <a:t>precepting</a:t>
            </a:r>
            <a:r>
              <a:rPr lang="en-US" sz="1600" dirty="0" smtClean="0">
                <a:ea typeface="ＭＳ Ｐゴシック"/>
              </a:rPr>
              <a:t>)</a:t>
            </a:r>
          </a:p>
          <a:p>
            <a:pPr eaLnBrk="1" hangingPunct="1">
              <a:lnSpc>
                <a:spcPct val="90000"/>
              </a:lnSpc>
            </a:pPr>
            <a:r>
              <a:rPr lang="en-US" sz="2400" dirty="0" smtClean="0"/>
              <a:t>Metabolic Assistance Group Intervention Clinic (MAGIC)</a:t>
            </a:r>
          </a:p>
          <a:p>
            <a:pPr eaLnBrk="1" hangingPunct="1">
              <a:lnSpc>
                <a:spcPct val="90000"/>
              </a:lnSpc>
            </a:pPr>
            <a:r>
              <a:rPr lang="en-US" sz="2400" dirty="0" smtClean="0"/>
              <a:t>Pain Group Interface</a:t>
            </a:r>
          </a:p>
          <a:p>
            <a:pPr eaLnBrk="1" hangingPunct="1">
              <a:lnSpc>
                <a:spcPct val="90000"/>
              </a:lnSpc>
              <a:buFontTx/>
              <a:buNone/>
            </a:pPr>
            <a:endParaRPr lang="en-US" sz="2400" dirty="0" smtClean="0"/>
          </a:p>
        </p:txBody>
      </p:sp>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p>
            <a:fld id="{9C3F73A0-7DB3-41FA-922C-50C976D17D67}" type="slidenum">
              <a:rPr lang="en-US" smtClean="0">
                <a:latin typeface="Arial" pitchFamily="34" charset="0"/>
              </a:rPr>
              <a:pPr/>
              <a:t>14</a:t>
            </a:fld>
            <a:endParaRPr lang="en-US" smtClean="0">
              <a:latin typeface="Arial" pitchFamily="34" charset="0"/>
            </a:endParaRPr>
          </a:p>
        </p:txBody>
      </p:sp>
      <p:sp>
        <p:nvSpPr>
          <p:cNvPr id="19459" name="Rectangle 2"/>
          <p:cNvSpPr>
            <a:spLocks noGrp="1" noChangeArrowheads="1"/>
          </p:cNvSpPr>
          <p:nvPr>
            <p:ph type="title"/>
          </p:nvPr>
        </p:nvSpPr>
        <p:spPr/>
        <p:txBody>
          <a:bodyPr/>
          <a:lstStyle/>
          <a:p>
            <a:pPr eaLnBrk="1" hangingPunct="1"/>
            <a:r>
              <a:rPr lang="en-US" smtClean="0"/>
              <a:t>M.A.G.I.C</a:t>
            </a:r>
          </a:p>
        </p:txBody>
      </p:sp>
      <p:sp>
        <p:nvSpPr>
          <p:cNvPr id="19460" name="Rectangle 3"/>
          <p:cNvSpPr>
            <a:spLocks noGrp="1" noChangeArrowheads="1"/>
          </p:cNvSpPr>
          <p:nvPr>
            <p:ph type="body" idx="1"/>
          </p:nvPr>
        </p:nvSpPr>
        <p:spPr>
          <a:xfrm>
            <a:off x="533400" y="1066800"/>
            <a:ext cx="8001000" cy="4267200"/>
          </a:xfrm>
        </p:spPr>
        <p:txBody>
          <a:bodyPr/>
          <a:lstStyle/>
          <a:p>
            <a:pPr eaLnBrk="1" hangingPunct="1">
              <a:lnSpc>
                <a:spcPct val="80000"/>
              </a:lnSpc>
            </a:pPr>
            <a:endParaRPr lang="en-US" sz="2800" smtClean="0"/>
          </a:p>
          <a:p>
            <a:pPr eaLnBrk="1" hangingPunct="1">
              <a:lnSpc>
                <a:spcPct val="80000"/>
              </a:lnSpc>
            </a:pPr>
            <a:r>
              <a:rPr lang="en-US" sz="2800" smtClean="0"/>
              <a:t>Metabolic Assistance Group Intervention Clinic </a:t>
            </a:r>
          </a:p>
          <a:p>
            <a:pPr eaLnBrk="1" hangingPunct="1">
              <a:lnSpc>
                <a:spcPct val="80000"/>
              </a:lnSpc>
            </a:pPr>
            <a:r>
              <a:rPr lang="en-US" sz="2800" smtClean="0"/>
              <a:t>Patient education &amp; behavioral skills training </a:t>
            </a:r>
          </a:p>
          <a:p>
            <a:pPr lvl="1" eaLnBrk="1" hangingPunct="1">
              <a:lnSpc>
                <a:spcPct val="80000"/>
              </a:lnSpc>
            </a:pPr>
            <a:r>
              <a:rPr lang="en-US" sz="2400" smtClean="0">
                <a:ea typeface="ＭＳ Ｐゴシック"/>
              </a:rPr>
              <a:t>For  our 3500+ patients suffering from:</a:t>
            </a:r>
          </a:p>
          <a:p>
            <a:pPr lvl="2" eaLnBrk="1" hangingPunct="1">
              <a:lnSpc>
                <a:spcPct val="80000"/>
              </a:lnSpc>
            </a:pPr>
            <a:r>
              <a:rPr lang="en-US" sz="2000" smtClean="0">
                <a:ea typeface="ＭＳ Ｐゴシック"/>
              </a:rPr>
              <a:t>HTN</a:t>
            </a:r>
          </a:p>
          <a:p>
            <a:pPr lvl="2" eaLnBrk="1" hangingPunct="1">
              <a:lnSpc>
                <a:spcPct val="80000"/>
              </a:lnSpc>
            </a:pPr>
            <a:r>
              <a:rPr lang="en-US" sz="2000" smtClean="0">
                <a:ea typeface="ＭＳ Ｐゴシック"/>
              </a:rPr>
              <a:t>Diabetes</a:t>
            </a:r>
          </a:p>
          <a:p>
            <a:pPr lvl="2" eaLnBrk="1" hangingPunct="1">
              <a:lnSpc>
                <a:spcPct val="80000"/>
              </a:lnSpc>
            </a:pPr>
            <a:r>
              <a:rPr lang="en-US" sz="2000" smtClean="0">
                <a:ea typeface="ＭＳ Ｐゴシック"/>
              </a:rPr>
              <a:t>Dyslipidemia/metabolic syndromes</a:t>
            </a:r>
          </a:p>
          <a:p>
            <a:pPr eaLnBrk="1" hangingPunct="1">
              <a:lnSpc>
                <a:spcPct val="80000"/>
              </a:lnSpc>
            </a:pPr>
            <a:r>
              <a:rPr lang="en-US" sz="2800" smtClean="0"/>
              <a:t>Guiding Principles:</a:t>
            </a:r>
          </a:p>
          <a:p>
            <a:pPr lvl="1" eaLnBrk="1" hangingPunct="1">
              <a:lnSpc>
                <a:spcPct val="80000"/>
              </a:lnSpc>
            </a:pPr>
            <a:r>
              <a:rPr lang="en-US" sz="2400" smtClean="0">
                <a:ea typeface="ＭＳ Ｐゴシック"/>
              </a:rPr>
              <a:t>Motivational Interviewing (Miller and Rollnick, 2002), </a:t>
            </a:r>
          </a:p>
          <a:p>
            <a:pPr lvl="1" eaLnBrk="1" hangingPunct="1">
              <a:lnSpc>
                <a:spcPct val="80000"/>
              </a:lnSpc>
            </a:pPr>
            <a:r>
              <a:rPr lang="en-US" sz="2400" smtClean="0">
                <a:ea typeface="ＭＳ Ｐゴシック"/>
              </a:rPr>
              <a:t>Shared medical advanced-access visit (Bronson &amp; Maxwell, 2004)</a:t>
            </a:r>
          </a:p>
        </p:txBody>
      </p: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p>
            <a:fld id="{A2736420-5F05-47EB-B92B-557DA1392AFA}" type="slidenum">
              <a:rPr lang="en-US" smtClean="0">
                <a:latin typeface="Arial" pitchFamily="34" charset="0"/>
              </a:rPr>
              <a:pPr/>
              <a:t>15</a:t>
            </a:fld>
            <a:endParaRPr lang="en-US" smtClean="0">
              <a:latin typeface="Arial" pitchFamily="34" charset="0"/>
            </a:endParaRPr>
          </a:p>
        </p:txBody>
      </p:sp>
      <p:sp>
        <p:nvSpPr>
          <p:cNvPr id="20483" name="Rectangle 2"/>
          <p:cNvSpPr>
            <a:spLocks noGrp="1" noChangeArrowheads="1"/>
          </p:cNvSpPr>
          <p:nvPr>
            <p:ph type="title"/>
          </p:nvPr>
        </p:nvSpPr>
        <p:spPr/>
        <p:txBody>
          <a:bodyPr/>
          <a:lstStyle/>
          <a:p>
            <a:pPr eaLnBrk="1" hangingPunct="1"/>
            <a:r>
              <a:rPr lang="en-US" smtClean="0"/>
              <a:t>M.A.G.I.C</a:t>
            </a:r>
          </a:p>
        </p:txBody>
      </p:sp>
      <p:sp>
        <p:nvSpPr>
          <p:cNvPr id="20484" name="Rectangle 3"/>
          <p:cNvSpPr>
            <a:spLocks noGrp="1" noChangeArrowheads="1"/>
          </p:cNvSpPr>
          <p:nvPr>
            <p:ph type="body" idx="1"/>
          </p:nvPr>
        </p:nvSpPr>
        <p:spPr>
          <a:xfrm>
            <a:off x="533400" y="1143000"/>
            <a:ext cx="8001000" cy="4572000"/>
          </a:xfrm>
        </p:spPr>
        <p:txBody>
          <a:bodyPr/>
          <a:lstStyle/>
          <a:p>
            <a:pPr eaLnBrk="1" hangingPunct="1"/>
            <a:r>
              <a:rPr lang="en-US" sz="2800" smtClean="0"/>
              <a:t>Interdisciplinary Team</a:t>
            </a:r>
          </a:p>
          <a:p>
            <a:pPr lvl="1" eaLnBrk="1" hangingPunct="1"/>
            <a:r>
              <a:rPr lang="en-US" sz="2400" smtClean="0">
                <a:ea typeface="ＭＳ Ｐゴシック"/>
              </a:rPr>
              <a:t>Endocrinologist</a:t>
            </a:r>
          </a:p>
          <a:p>
            <a:pPr lvl="1" eaLnBrk="1" hangingPunct="1"/>
            <a:r>
              <a:rPr lang="en-US" sz="2400" smtClean="0">
                <a:ea typeface="ＭＳ Ｐゴシック"/>
              </a:rPr>
              <a:t>Psychologist</a:t>
            </a:r>
          </a:p>
          <a:p>
            <a:pPr lvl="1" eaLnBrk="1" hangingPunct="1"/>
            <a:r>
              <a:rPr lang="en-US" sz="2400" smtClean="0">
                <a:ea typeface="ＭＳ Ｐゴシック"/>
              </a:rPr>
              <a:t>Social-worker</a:t>
            </a:r>
          </a:p>
          <a:p>
            <a:pPr lvl="1" eaLnBrk="1" hangingPunct="1"/>
            <a:r>
              <a:rPr lang="en-US" sz="2400" smtClean="0">
                <a:ea typeface="ＭＳ Ｐゴシック"/>
              </a:rPr>
              <a:t>Nurse-practitioner</a:t>
            </a:r>
          </a:p>
          <a:p>
            <a:pPr lvl="1" eaLnBrk="1" hangingPunct="1"/>
            <a:r>
              <a:rPr lang="en-US" sz="2400" smtClean="0">
                <a:ea typeface="ＭＳ Ｐゴシック"/>
              </a:rPr>
              <a:t>Pharmacist</a:t>
            </a:r>
          </a:p>
          <a:p>
            <a:pPr lvl="1" eaLnBrk="1" hangingPunct="1"/>
            <a:r>
              <a:rPr lang="en-US" sz="2400" smtClean="0">
                <a:ea typeface="ＭＳ Ｐゴシック"/>
              </a:rPr>
              <a:t>Dietitian</a:t>
            </a:r>
          </a:p>
          <a:p>
            <a:pPr lvl="1" eaLnBrk="1" hangingPunct="1"/>
            <a:r>
              <a:rPr lang="en-US" sz="2400" smtClean="0">
                <a:ea typeface="ＭＳ Ｐゴシック"/>
              </a:rPr>
              <a:t>Registered nurse</a:t>
            </a:r>
          </a:p>
          <a:p>
            <a:pPr lvl="1" eaLnBrk="1" hangingPunct="1"/>
            <a:r>
              <a:rPr lang="en-US" sz="2400" smtClean="0">
                <a:ea typeface="ＭＳ Ｐゴシック"/>
              </a:rPr>
              <a:t>Clinical nurse specialist</a:t>
            </a:r>
          </a:p>
          <a:p>
            <a:pPr lvl="1" eaLnBrk="1" hangingPunct="1"/>
            <a:r>
              <a:rPr lang="en-US" sz="2400" smtClean="0">
                <a:ea typeface="ＭＳ Ｐゴシック"/>
              </a:rPr>
              <a:t>Medical support staff</a:t>
            </a:r>
          </a:p>
          <a:p>
            <a:pPr eaLnBrk="1" hangingPunct="1">
              <a:buFontTx/>
              <a:buNone/>
            </a:pPr>
            <a:endParaRPr lang="en-US" sz="2800" smtClean="0"/>
          </a:p>
        </p:txBody>
      </p:sp>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p>
            <a:fld id="{21AC4C94-146D-4408-BB8B-D79F154B4334}" type="slidenum">
              <a:rPr lang="en-US" smtClean="0">
                <a:latin typeface="Arial" pitchFamily="34" charset="0"/>
              </a:rPr>
              <a:pPr/>
              <a:t>16</a:t>
            </a:fld>
            <a:endParaRPr lang="en-US" smtClean="0">
              <a:latin typeface="Arial" pitchFamily="34" charset="0"/>
            </a:endParaRPr>
          </a:p>
        </p:txBody>
      </p:sp>
      <p:sp>
        <p:nvSpPr>
          <p:cNvPr id="21507" name="AutoShape 27"/>
          <p:cNvSpPr>
            <a:spLocks noChangeArrowheads="1"/>
          </p:cNvSpPr>
          <p:nvPr/>
        </p:nvSpPr>
        <p:spPr bwMode="auto">
          <a:xfrm>
            <a:off x="457200" y="3276600"/>
            <a:ext cx="1905000" cy="1447800"/>
          </a:xfrm>
          <a:prstGeom prst="flowChartTerminator">
            <a:avLst/>
          </a:prstGeom>
          <a:solidFill>
            <a:schemeClr val="accent1"/>
          </a:solidFill>
          <a:ln w="9525">
            <a:solidFill>
              <a:schemeClr val="tx1"/>
            </a:solidFill>
            <a:miter lim="800000"/>
            <a:headEnd/>
            <a:tailEnd/>
          </a:ln>
        </p:spPr>
        <p:txBody>
          <a:bodyPr wrap="none" anchor="ctr"/>
          <a:lstStyle/>
          <a:p>
            <a:pPr algn="ctr" eaLnBrk="0" hangingPunct="0"/>
            <a:r>
              <a:rPr lang="en-US"/>
              <a:t>Co-Located </a:t>
            </a:r>
          </a:p>
          <a:p>
            <a:pPr algn="ctr" eaLnBrk="0" hangingPunct="0"/>
            <a:r>
              <a:rPr lang="en-US"/>
              <a:t>Clinics Model</a:t>
            </a:r>
          </a:p>
          <a:p>
            <a:pPr algn="ctr" eaLnBrk="0" hangingPunct="0"/>
            <a:r>
              <a:rPr lang="en-US"/>
              <a:t>(Salem:</a:t>
            </a:r>
          </a:p>
          <a:p>
            <a:pPr algn="ctr" eaLnBrk="0" hangingPunct="0"/>
            <a:r>
              <a:rPr lang="en-US"/>
              <a:t>Mid 1990’s)</a:t>
            </a:r>
          </a:p>
        </p:txBody>
      </p:sp>
      <p:sp>
        <p:nvSpPr>
          <p:cNvPr id="21508" name="AutoShape 32"/>
          <p:cNvSpPr>
            <a:spLocks noChangeArrowheads="1"/>
          </p:cNvSpPr>
          <p:nvPr/>
        </p:nvSpPr>
        <p:spPr bwMode="auto">
          <a:xfrm>
            <a:off x="2057400" y="2209800"/>
            <a:ext cx="5105400" cy="914400"/>
          </a:xfrm>
          <a:prstGeom prst="leftRightArrow">
            <a:avLst>
              <a:gd name="adj1" fmla="val 50000"/>
              <a:gd name="adj2" fmla="val 111667"/>
            </a:avLst>
          </a:prstGeom>
          <a:solidFill>
            <a:schemeClr val="hlink"/>
          </a:solidFill>
          <a:ln w="9525">
            <a:solidFill>
              <a:schemeClr val="tx1"/>
            </a:solidFill>
            <a:miter lim="800000"/>
            <a:headEnd/>
            <a:tailEnd/>
          </a:ln>
        </p:spPr>
        <p:txBody>
          <a:bodyPr wrap="none" anchor="ctr"/>
          <a:lstStyle/>
          <a:p>
            <a:pPr eaLnBrk="0" hangingPunct="0"/>
            <a:endParaRPr lang="en-US"/>
          </a:p>
        </p:txBody>
      </p:sp>
      <p:sp>
        <p:nvSpPr>
          <p:cNvPr id="21509" name="WordArt 33"/>
          <p:cNvSpPr>
            <a:spLocks noChangeArrowheads="1" noChangeShapeType="1" noTextEdit="1"/>
          </p:cNvSpPr>
          <p:nvPr/>
        </p:nvSpPr>
        <p:spPr bwMode="auto">
          <a:xfrm>
            <a:off x="3352800" y="2514600"/>
            <a:ext cx="2647950" cy="361950"/>
          </a:xfrm>
          <a:prstGeom prst="rect">
            <a:avLst/>
          </a:prstGeom>
        </p:spPr>
        <p:txBody>
          <a:bodyPr wrap="none" fromWordArt="1">
            <a:prstTxWarp prst="textPlain">
              <a:avLst>
                <a:gd name="adj" fmla="val 50000"/>
              </a:avLst>
            </a:prstTxWarp>
          </a:bodyPr>
          <a:lstStyle/>
          <a:p>
            <a:pPr algn="ctr"/>
            <a:r>
              <a:rPr lang="en-US" sz="2000" kern="10">
                <a:ln w="9525">
                  <a:solidFill>
                    <a:srgbClr val="000000"/>
                  </a:solidFill>
                  <a:round/>
                  <a:headEnd/>
                  <a:tailEnd/>
                </a:ln>
                <a:solidFill>
                  <a:srgbClr val="FFFFFF"/>
                </a:solidFill>
                <a:latin typeface="Arial Black"/>
              </a:rPr>
              <a:t>Who owns tx plan?</a:t>
            </a:r>
          </a:p>
        </p:txBody>
      </p:sp>
      <p:sp>
        <p:nvSpPr>
          <p:cNvPr id="21510" name="WordArt 34"/>
          <p:cNvSpPr>
            <a:spLocks noChangeArrowheads="1" noChangeShapeType="1" noTextEdit="1"/>
          </p:cNvSpPr>
          <p:nvPr/>
        </p:nvSpPr>
        <p:spPr bwMode="auto">
          <a:xfrm>
            <a:off x="914400" y="2438400"/>
            <a:ext cx="990600" cy="381000"/>
          </a:xfrm>
          <a:prstGeom prst="rect">
            <a:avLst/>
          </a:prstGeom>
        </p:spPr>
        <p:txBody>
          <a:bodyPr wrap="none" fromWordArt="1">
            <a:prstTxWarp prst="textPlain">
              <a:avLst>
                <a:gd name="adj" fmla="val 50000"/>
              </a:avLst>
            </a:prstTxWarp>
          </a:bodyPr>
          <a:lstStyle/>
          <a:p>
            <a:pPr algn="ctr"/>
            <a:r>
              <a:rPr lang="en-US" sz="1600" kern="10">
                <a:ln w="9525">
                  <a:solidFill>
                    <a:srgbClr val="000000"/>
                  </a:solidFill>
                  <a:round/>
                  <a:headEnd/>
                  <a:tailEnd/>
                </a:ln>
                <a:solidFill>
                  <a:srgbClr val="FFFFFF"/>
                </a:solidFill>
                <a:latin typeface="Arial Black"/>
              </a:rPr>
              <a:t>MHP</a:t>
            </a:r>
          </a:p>
        </p:txBody>
      </p:sp>
      <p:sp>
        <p:nvSpPr>
          <p:cNvPr id="21511" name="WordArt 35"/>
          <p:cNvSpPr>
            <a:spLocks noChangeArrowheads="1" noChangeShapeType="1" noTextEdit="1"/>
          </p:cNvSpPr>
          <p:nvPr/>
        </p:nvSpPr>
        <p:spPr bwMode="auto">
          <a:xfrm>
            <a:off x="7315200" y="2514600"/>
            <a:ext cx="1209675" cy="314325"/>
          </a:xfrm>
          <a:prstGeom prst="rect">
            <a:avLst/>
          </a:prstGeom>
        </p:spPr>
        <p:txBody>
          <a:bodyPr wrap="none" fromWordArt="1">
            <a:prstTxWarp prst="textPlain">
              <a:avLst>
                <a:gd name="adj" fmla="val 50000"/>
              </a:avLst>
            </a:prstTxWarp>
          </a:bodyPr>
          <a:lstStyle/>
          <a:p>
            <a:pPr algn="ctr"/>
            <a:r>
              <a:rPr lang="en-US" kern="10">
                <a:ln w="9525">
                  <a:solidFill>
                    <a:srgbClr val="000000"/>
                  </a:solidFill>
                  <a:round/>
                  <a:headEnd/>
                  <a:tailEnd/>
                </a:ln>
                <a:solidFill>
                  <a:srgbClr val="FFFFFF"/>
                </a:solidFill>
                <a:latin typeface="Arial Black"/>
              </a:rPr>
              <a:t>PCP</a:t>
            </a:r>
          </a:p>
        </p:txBody>
      </p:sp>
      <p:sp>
        <p:nvSpPr>
          <p:cNvPr id="21512" name="Rectangle 36"/>
          <p:cNvSpPr>
            <a:spLocks noGrp="1" noChangeArrowheads="1"/>
          </p:cNvSpPr>
          <p:nvPr>
            <p:ph type="title"/>
          </p:nvPr>
        </p:nvSpPr>
        <p:spPr/>
        <p:txBody>
          <a:bodyPr/>
          <a:lstStyle/>
          <a:p>
            <a:pPr eaLnBrk="1" hangingPunct="1"/>
            <a:r>
              <a:rPr lang="en-US" smtClean="0"/>
              <a:t>Integration Models</a:t>
            </a:r>
          </a:p>
        </p:txBody>
      </p:sp>
      <p:sp>
        <p:nvSpPr>
          <p:cNvPr id="21513" name="AutoShape 37"/>
          <p:cNvSpPr>
            <a:spLocks noChangeArrowheads="1"/>
          </p:cNvSpPr>
          <p:nvPr/>
        </p:nvSpPr>
        <p:spPr bwMode="auto">
          <a:xfrm>
            <a:off x="2590800" y="3276600"/>
            <a:ext cx="1905000" cy="1447800"/>
          </a:xfrm>
          <a:prstGeom prst="flowChartTerminator">
            <a:avLst/>
          </a:prstGeom>
          <a:solidFill>
            <a:schemeClr val="accent1"/>
          </a:solidFill>
          <a:ln w="9525">
            <a:solidFill>
              <a:schemeClr val="tx1"/>
            </a:solidFill>
            <a:miter lim="800000"/>
            <a:headEnd/>
            <a:tailEnd/>
          </a:ln>
        </p:spPr>
        <p:txBody>
          <a:bodyPr wrap="none" anchor="ctr"/>
          <a:lstStyle/>
          <a:p>
            <a:pPr algn="ctr">
              <a:lnSpc>
                <a:spcPct val="80000"/>
              </a:lnSpc>
              <a:spcBef>
                <a:spcPct val="20000"/>
              </a:spcBef>
            </a:pPr>
            <a:endParaRPr lang="en-US"/>
          </a:p>
          <a:p>
            <a:pPr algn="ctr">
              <a:lnSpc>
                <a:spcPct val="80000"/>
              </a:lnSpc>
              <a:spcBef>
                <a:spcPct val="20000"/>
              </a:spcBef>
            </a:pPr>
            <a:r>
              <a:rPr lang="en-US"/>
              <a:t>MHP as </a:t>
            </a:r>
          </a:p>
          <a:p>
            <a:pPr algn="ctr">
              <a:lnSpc>
                <a:spcPct val="80000"/>
              </a:lnSpc>
              <a:spcBef>
                <a:spcPct val="20000"/>
              </a:spcBef>
            </a:pPr>
            <a:r>
              <a:rPr lang="en-US"/>
              <a:t>Primary Provider</a:t>
            </a:r>
          </a:p>
          <a:p>
            <a:pPr algn="ctr">
              <a:lnSpc>
                <a:spcPct val="80000"/>
              </a:lnSpc>
              <a:spcBef>
                <a:spcPct val="20000"/>
              </a:spcBef>
            </a:pPr>
            <a:r>
              <a:rPr lang="en-US"/>
              <a:t>Model</a:t>
            </a:r>
          </a:p>
          <a:p>
            <a:pPr algn="ctr">
              <a:lnSpc>
                <a:spcPct val="80000"/>
              </a:lnSpc>
              <a:spcBef>
                <a:spcPct val="20000"/>
              </a:spcBef>
            </a:pPr>
            <a:r>
              <a:rPr lang="en-US"/>
              <a:t>(Salem: </a:t>
            </a:r>
          </a:p>
          <a:p>
            <a:pPr algn="ctr">
              <a:lnSpc>
                <a:spcPct val="80000"/>
              </a:lnSpc>
              <a:spcBef>
                <a:spcPct val="20000"/>
              </a:spcBef>
            </a:pPr>
            <a:r>
              <a:rPr lang="en-US"/>
              <a:t>Late 1990’s)</a:t>
            </a:r>
          </a:p>
          <a:p>
            <a:pPr lvl="1" algn="ctr">
              <a:lnSpc>
                <a:spcPct val="80000"/>
              </a:lnSpc>
              <a:spcBef>
                <a:spcPct val="20000"/>
              </a:spcBef>
              <a:buFontTx/>
              <a:buChar char="–"/>
            </a:pPr>
            <a:endParaRPr lang="en-US"/>
          </a:p>
        </p:txBody>
      </p:sp>
      <p:sp>
        <p:nvSpPr>
          <p:cNvPr id="21514" name="AutoShape 40"/>
          <p:cNvSpPr>
            <a:spLocks noChangeArrowheads="1"/>
          </p:cNvSpPr>
          <p:nvPr/>
        </p:nvSpPr>
        <p:spPr bwMode="auto">
          <a:xfrm>
            <a:off x="6934200" y="3276600"/>
            <a:ext cx="1905000" cy="1447800"/>
          </a:xfrm>
          <a:prstGeom prst="flowChartTerminator">
            <a:avLst/>
          </a:prstGeom>
          <a:solidFill>
            <a:schemeClr val="accent1"/>
          </a:solidFill>
          <a:ln w="9525">
            <a:solidFill>
              <a:schemeClr val="tx1"/>
            </a:solidFill>
            <a:miter lim="800000"/>
            <a:headEnd/>
            <a:tailEnd/>
          </a:ln>
        </p:spPr>
        <p:txBody>
          <a:bodyPr wrap="none" anchor="ctr"/>
          <a:lstStyle/>
          <a:p>
            <a:pPr algn="ctr">
              <a:lnSpc>
                <a:spcPct val="80000"/>
              </a:lnSpc>
              <a:spcBef>
                <a:spcPct val="20000"/>
              </a:spcBef>
            </a:pPr>
            <a:r>
              <a:rPr lang="en-US"/>
              <a:t>Staff Advisor </a:t>
            </a:r>
          </a:p>
          <a:p>
            <a:pPr algn="ctr">
              <a:lnSpc>
                <a:spcPct val="80000"/>
              </a:lnSpc>
              <a:spcBef>
                <a:spcPct val="20000"/>
              </a:spcBef>
            </a:pPr>
            <a:r>
              <a:rPr lang="en-US"/>
              <a:t>Model</a:t>
            </a:r>
          </a:p>
        </p:txBody>
      </p:sp>
      <p:sp>
        <p:nvSpPr>
          <p:cNvPr id="21515" name="AutoShape 41"/>
          <p:cNvSpPr>
            <a:spLocks noChangeArrowheads="1"/>
          </p:cNvSpPr>
          <p:nvPr/>
        </p:nvSpPr>
        <p:spPr bwMode="auto">
          <a:xfrm>
            <a:off x="4800600" y="3276600"/>
            <a:ext cx="1905000" cy="1447800"/>
          </a:xfrm>
          <a:prstGeom prst="flowChartTerminator">
            <a:avLst/>
          </a:prstGeom>
          <a:solidFill>
            <a:schemeClr val="accent1"/>
          </a:solidFill>
          <a:ln w="9525">
            <a:solidFill>
              <a:schemeClr val="tx1"/>
            </a:solidFill>
            <a:miter lim="800000"/>
            <a:headEnd/>
            <a:tailEnd/>
          </a:ln>
        </p:spPr>
        <p:txBody>
          <a:bodyPr wrap="none" anchor="ctr"/>
          <a:lstStyle/>
          <a:p>
            <a:pPr algn="ctr">
              <a:lnSpc>
                <a:spcPct val="80000"/>
              </a:lnSpc>
              <a:spcBef>
                <a:spcPct val="20000"/>
              </a:spcBef>
            </a:pPr>
            <a:endParaRPr lang="en-US"/>
          </a:p>
          <a:p>
            <a:pPr algn="ctr">
              <a:lnSpc>
                <a:spcPct val="80000"/>
              </a:lnSpc>
              <a:spcBef>
                <a:spcPct val="20000"/>
              </a:spcBef>
            </a:pPr>
            <a:endParaRPr lang="en-US"/>
          </a:p>
          <a:p>
            <a:pPr algn="ctr">
              <a:lnSpc>
                <a:spcPct val="80000"/>
              </a:lnSpc>
              <a:spcBef>
                <a:spcPct val="20000"/>
              </a:spcBef>
            </a:pPr>
            <a:r>
              <a:rPr lang="en-US">
                <a:solidFill>
                  <a:schemeClr val="folHlink"/>
                </a:solidFill>
              </a:rPr>
              <a:t> Integrated</a:t>
            </a:r>
          </a:p>
          <a:p>
            <a:pPr algn="ctr">
              <a:lnSpc>
                <a:spcPct val="80000"/>
              </a:lnSpc>
              <a:spcBef>
                <a:spcPct val="20000"/>
              </a:spcBef>
            </a:pPr>
            <a:r>
              <a:rPr lang="en-US">
                <a:solidFill>
                  <a:schemeClr val="folHlink"/>
                </a:solidFill>
              </a:rPr>
              <a:t>Consultant </a:t>
            </a:r>
          </a:p>
          <a:p>
            <a:pPr algn="ctr">
              <a:lnSpc>
                <a:spcPct val="80000"/>
              </a:lnSpc>
              <a:spcBef>
                <a:spcPct val="20000"/>
              </a:spcBef>
            </a:pPr>
            <a:r>
              <a:rPr lang="en-US">
                <a:solidFill>
                  <a:schemeClr val="folHlink"/>
                </a:solidFill>
              </a:rPr>
              <a:t>Model</a:t>
            </a:r>
          </a:p>
          <a:p>
            <a:pPr algn="ctr">
              <a:lnSpc>
                <a:spcPct val="80000"/>
              </a:lnSpc>
              <a:spcBef>
                <a:spcPct val="20000"/>
              </a:spcBef>
            </a:pPr>
            <a:r>
              <a:rPr lang="en-US">
                <a:solidFill>
                  <a:schemeClr val="folHlink"/>
                </a:solidFill>
              </a:rPr>
              <a:t>(MHI/PCI: Now)</a:t>
            </a:r>
          </a:p>
          <a:p>
            <a:pPr lvl="1" algn="ctr">
              <a:lnSpc>
                <a:spcPct val="80000"/>
              </a:lnSpc>
              <a:spcBef>
                <a:spcPct val="20000"/>
              </a:spcBef>
              <a:buFontTx/>
              <a:buChar char="–"/>
            </a:pPr>
            <a:endParaRPr lang="en-US"/>
          </a:p>
        </p:txBody>
      </p:sp>
      <p:sp>
        <p:nvSpPr>
          <p:cNvPr id="21516" name="AutoShape 44"/>
          <p:cNvSpPr>
            <a:spLocks noChangeArrowheads="1"/>
          </p:cNvSpPr>
          <p:nvPr/>
        </p:nvSpPr>
        <p:spPr bwMode="auto">
          <a:xfrm>
            <a:off x="838200" y="5105400"/>
            <a:ext cx="7467600" cy="381000"/>
          </a:xfrm>
          <a:prstGeom prst="flowChartTerminator">
            <a:avLst/>
          </a:prstGeom>
          <a:solidFill>
            <a:schemeClr val="accent1"/>
          </a:solidFill>
          <a:ln w="9525">
            <a:solidFill>
              <a:schemeClr val="tx1"/>
            </a:solidFill>
            <a:miter lim="800000"/>
            <a:headEnd/>
            <a:tailEnd/>
          </a:ln>
        </p:spPr>
        <p:txBody>
          <a:bodyPr wrap="none" anchor="ctr"/>
          <a:lstStyle/>
          <a:p>
            <a:pPr algn="ctr">
              <a:lnSpc>
                <a:spcPct val="80000"/>
              </a:lnSpc>
              <a:spcBef>
                <a:spcPct val="20000"/>
              </a:spcBef>
            </a:pPr>
            <a:endParaRPr lang="en-US"/>
          </a:p>
          <a:p>
            <a:pPr algn="ctr">
              <a:lnSpc>
                <a:spcPct val="80000"/>
              </a:lnSpc>
              <a:spcBef>
                <a:spcPct val="20000"/>
              </a:spcBef>
            </a:pPr>
            <a:r>
              <a:rPr lang="en-US"/>
              <a:t>Hybrid Models</a:t>
            </a:r>
          </a:p>
          <a:p>
            <a:pPr lvl="1" algn="ctr">
              <a:lnSpc>
                <a:spcPct val="80000"/>
              </a:lnSpc>
              <a:spcBef>
                <a:spcPct val="20000"/>
              </a:spcBef>
              <a:buFontTx/>
              <a:buChar char="–"/>
            </a:pPr>
            <a:endParaRPr lang="en-US"/>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p>
            <a:fld id="{5BCBAB87-2B40-4DAD-9140-32B6E680FFB8}" type="slidenum">
              <a:rPr lang="en-US" smtClean="0">
                <a:latin typeface="Arial" pitchFamily="34" charset="0"/>
              </a:rPr>
              <a:pPr/>
              <a:t>17</a:t>
            </a:fld>
            <a:endParaRPr lang="en-US" smtClean="0">
              <a:latin typeface="Arial" pitchFamily="34" charset="0"/>
            </a:endParaRPr>
          </a:p>
        </p:txBody>
      </p:sp>
      <p:sp>
        <p:nvSpPr>
          <p:cNvPr id="22531" name="Rectangle 2"/>
          <p:cNvSpPr>
            <a:spLocks noGrp="1" noChangeArrowheads="1"/>
          </p:cNvSpPr>
          <p:nvPr>
            <p:ph type="title"/>
          </p:nvPr>
        </p:nvSpPr>
        <p:spPr/>
        <p:txBody>
          <a:bodyPr/>
          <a:lstStyle/>
          <a:p>
            <a:pPr eaLnBrk="1" hangingPunct="1"/>
            <a:r>
              <a:rPr lang="en-US" sz="3600" smtClean="0"/>
              <a:t>Integrated Consultant Model</a:t>
            </a:r>
          </a:p>
        </p:txBody>
      </p:sp>
      <p:sp>
        <p:nvSpPr>
          <p:cNvPr id="22532" name="Rectangle 3"/>
          <p:cNvSpPr>
            <a:spLocks noGrp="1" noChangeArrowheads="1"/>
          </p:cNvSpPr>
          <p:nvPr>
            <p:ph type="body" idx="1"/>
          </p:nvPr>
        </p:nvSpPr>
        <p:spPr/>
        <p:txBody>
          <a:bodyPr/>
          <a:lstStyle/>
          <a:p>
            <a:pPr eaLnBrk="1" hangingPunct="1"/>
            <a:r>
              <a:rPr lang="en-US" smtClean="0"/>
              <a:t>Fundamentals</a:t>
            </a:r>
          </a:p>
          <a:p>
            <a:pPr lvl="1" eaLnBrk="1" hangingPunct="1"/>
            <a:r>
              <a:rPr lang="en-US" smtClean="0">
                <a:ea typeface="ＭＳ Ｐゴシック"/>
              </a:rPr>
              <a:t>MHP is </a:t>
            </a:r>
            <a:r>
              <a:rPr lang="en-US" i="1" smtClean="0">
                <a:ea typeface="ＭＳ Ｐゴシック"/>
              </a:rPr>
              <a:t>member</a:t>
            </a:r>
            <a:r>
              <a:rPr lang="en-US" smtClean="0">
                <a:ea typeface="ＭＳ Ｐゴシック"/>
              </a:rPr>
              <a:t> of PC team.</a:t>
            </a:r>
          </a:p>
          <a:p>
            <a:pPr lvl="1" eaLnBrk="1" hangingPunct="1"/>
            <a:r>
              <a:rPr lang="en-US" smtClean="0">
                <a:ea typeface="ＭＳ Ｐゴシック"/>
              </a:rPr>
              <a:t>Called upon for expertise regarding psychosocial aspects of PCP’s care plan.</a:t>
            </a:r>
          </a:p>
          <a:p>
            <a:pPr lvl="1" eaLnBrk="1" hangingPunct="1"/>
            <a:r>
              <a:rPr lang="en-US" smtClean="0">
                <a:ea typeface="ＭＳ Ｐゴシック"/>
              </a:rPr>
              <a:t>Standard of Care = Primary Care, not specialty MH.</a:t>
            </a:r>
          </a:p>
          <a:p>
            <a:pPr lvl="1" eaLnBrk="1" hangingPunct="1"/>
            <a:r>
              <a:rPr lang="en-US" smtClean="0">
                <a:ea typeface="ＭＳ Ｐゴシック"/>
              </a:rPr>
              <a:t>PCP owns treatment plan.</a:t>
            </a:r>
          </a:p>
          <a:p>
            <a:pPr eaLnBrk="1" hangingPunct="1"/>
            <a:endParaRPr lang="en-US" smtClean="0"/>
          </a:p>
        </p:txBody>
      </p:sp>
    </p:spTree>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C6852EB2-BC04-44A5-BFA1-97C0FA33DA73}" type="slidenum">
              <a:rPr lang="en-US" smtClean="0">
                <a:latin typeface="Arial" pitchFamily="34" charset="0"/>
              </a:rPr>
              <a:pPr/>
              <a:t>18</a:t>
            </a:fld>
            <a:endParaRPr lang="en-US" smtClean="0">
              <a:latin typeface="Arial" pitchFamily="34" charset="0"/>
            </a:endParaRPr>
          </a:p>
        </p:txBody>
      </p:sp>
      <p:sp>
        <p:nvSpPr>
          <p:cNvPr id="23555" name="Rectangle 2"/>
          <p:cNvSpPr>
            <a:spLocks noGrp="1" noChangeArrowheads="1"/>
          </p:cNvSpPr>
          <p:nvPr>
            <p:ph type="title"/>
          </p:nvPr>
        </p:nvSpPr>
        <p:spPr/>
        <p:txBody>
          <a:bodyPr/>
          <a:lstStyle/>
          <a:p>
            <a:pPr eaLnBrk="1" hangingPunct="1"/>
            <a:r>
              <a:rPr lang="en-US" sz="3600" smtClean="0"/>
              <a:t>Integrated</a:t>
            </a:r>
            <a:r>
              <a:rPr lang="en-US" smtClean="0"/>
              <a:t> Consultant Model</a:t>
            </a:r>
          </a:p>
        </p:txBody>
      </p:sp>
      <p:sp>
        <p:nvSpPr>
          <p:cNvPr id="23556" name="Rectangle 3"/>
          <p:cNvSpPr>
            <a:spLocks noGrp="1" noChangeArrowheads="1"/>
          </p:cNvSpPr>
          <p:nvPr>
            <p:ph type="body" idx="1"/>
          </p:nvPr>
        </p:nvSpPr>
        <p:spPr/>
        <p:txBody>
          <a:bodyPr/>
          <a:lstStyle/>
          <a:p>
            <a:pPr eaLnBrk="1" hangingPunct="1">
              <a:lnSpc>
                <a:spcPct val="90000"/>
              </a:lnSpc>
            </a:pPr>
            <a:r>
              <a:rPr lang="en-US" sz="2800" smtClean="0"/>
              <a:t>Operations</a:t>
            </a:r>
          </a:p>
          <a:p>
            <a:pPr lvl="1" eaLnBrk="1" hangingPunct="1">
              <a:lnSpc>
                <a:spcPct val="90000"/>
              </a:lnSpc>
            </a:pPr>
            <a:r>
              <a:rPr lang="en-US" sz="2400" smtClean="0">
                <a:ea typeface="ＭＳ Ｐゴシック"/>
              </a:rPr>
              <a:t>Mental Health Provider provides focused patient evaluations &amp; recommendations. </a:t>
            </a:r>
          </a:p>
          <a:p>
            <a:pPr lvl="1" eaLnBrk="1" hangingPunct="1">
              <a:lnSpc>
                <a:spcPct val="90000"/>
              </a:lnSpc>
            </a:pPr>
            <a:r>
              <a:rPr lang="en-US" sz="2400" smtClean="0">
                <a:ea typeface="ＭＳ Ｐゴシック"/>
              </a:rPr>
              <a:t>When specialty MH care is needed, recommendation and facilitation of referral occur.</a:t>
            </a:r>
          </a:p>
          <a:p>
            <a:pPr lvl="1" eaLnBrk="1" hangingPunct="1">
              <a:lnSpc>
                <a:spcPct val="90000"/>
              </a:lnSpc>
            </a:pPr>
            <a:r>
              <a:rPr lang="en-US" sz="2400" smtClean="0">
                <a:ea typeface="ＭＳ Ｐゴシック"/>
              </a:rPr>
              <a:t>At least some </a:t>
            </a:r>
            <a:r>
              <a:rPr lang="en-US" sz="2400" i="1" smtClean="0">
                <a:ea typeface="ＭＳ Ｐゴシック"/>
              </a:rPr>
              <a:t>targeted</a:t>
            </a:r>
            <a:r>
              <a:rPr lang="en-US" sz="2400" smtClean="0">
                <a:ea typeface="ＭＳ Ｐゴシック"/>
              </a:rPr>
              <a:t> health-psych services are necessary. E.g., </a:t>
            </a:r>
          </a:p>
          <a:p>
            <a:pPr lvl="2" eaLnBrk="1" hangingPunct="1">
              <a:lnSpc>
                <a:spcPct val="90000"/>
              </a:lnSpc>
            </a:pPr>
            <a:r>
              <a:rPr lang="en-US" sz="2000" smtClean="0">
                <a:ea typeface="ＭＳ Ｐゴシック"/>
              </a:rPr>
              <a:t>Pain </a:t>
            </a:r>
          </a:p>
          <a:p>
            <a:pPr lvl="2" eaLnBrk="1" hangingPunct="1">
              <a:lnSpc>
                <a:spcPct val="90000"/>
              </a:lnSpc>
            </a:pPr>
            <a:r>
              <a:rPr lang="en-US" sz="2000" smtClean="0">
                <a:ea typeface="ＭＳ Ｐゴシック"/>
              </a:rPr>
              <a:t>Diabetes</a:t>
            </a:r>
          </a:p>
          <a:p>
            <a:pPr lvl="2" eaLnBrk="1" hangingPunct="1">
              <a:lnSpc>
                <a:spcPct val="90000"/>
              </a:lnSpc>
            </a:pPr>
            <a:r>
              <a:rPr lang="en-US" sz="2000" smtClean="0">
                <a:ea typeface="ＭＳ Ｐゴシック"/>
              </a:rPr>
              <a:t>Stress</a:t>
            </a:r>
          </a:p>
          <a:p>
            <a:pPr lvl="2" eaLnBrk="1" hangingPunct="1">
              <a:lnSpc>
                <a:spcPct val="90000"/>
              </a:lnSpc>
            </a:pPr>
            <a:r>
              <a:rPr lang="en-US" sz="2000" smtClean="0">
                <a:ea typeface="ＭＳ Ｐゴシック"/>
              </a:rPr>
              <a:t>Lifestyle modification</a:t>
            </a:r>
          </a:p>
          <a:p>
            <a:pPr lvl="2" eaLnBrk="1" hangingPunct="1">
              <a:lnSpc>
                <a:spcPct val="90000"/>
              </a:lnSpc>
            </a:pPr>
            <a:r>
              <a:rPr lang="en-US" sz="2000" smtClean="0">
                <a:ea typeface="ＭＳ Ｐゴシック"/>
              </a:rPr>
              <a:t>High-Utilizers</a:t>
            </a:r>
          </a:p>
          <a:p>
            <a:pPr lvl="1" eaLnBrk="1" hangingPunct="1">
              <a:lnSpc>
                <a:spcPct val="90000"/>
              </a:lnSpc>
            </a:pPr>
            <a:endParaRPr lang="en-US" sz="2400" smtClean="0">
              <a:ea typeface="ＭＳ Ｐゴシック"/>
            </a:endParaRPr>
          </a:p>
          <a:p>
            <a:pPr eaLnBrk="1" hangingPunct="1">
              <a:lnSpc>
                <a:spcPct val="90000"/>
              </a:lnSpc>
            </a:pPr>
            <a:endParaRPr lang="en-US" sz="2800" smtClean="0"/>
          </a:p>
        </p:txBody>
      </p: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2800" u="sng" smtClean="0"/>
              <a:t>IPC STRATEGIC GOALS AND MEASURABLE OUTCOMES</a:t>
            </a:r>
            <a:r>
              <a:rPr lang="en-US" smtClean="0"/>
              <a:t/>
            </a:r>
            <a:br>
              <a:rPr lang="en-US" smtClean="0"/>
            </a:br>
            <a:endParaRPr lang="en-US" smtClean="0"/>
          </a:p>
        </p:txBody>
      </p:sp>
      <p:sp>
        <p:nvSpPr>
          <p:cNvPr id="24579" name="Content Placeholder 2"/>
          <p:cNvSpPr>
            <a:spLocks noGrp="1"/>
          </p:cNvSpPr>
          <p:nvPr>
            <p:ph idx="1"/>
          </p:nvPr>
        </p:nvSpPr>
        <p:spPr>
          <a:xfrm>
            <a:off x="457200" y="1066800"/>
            <a:ext cx="8001000" cy="4572000"/>
          </a:xfrm>
        </p:spPr>
        <p:txBody>
          <a:bodyPr/>
          <a:lstStyle/>
          <a:p>
            <a:pPr>
              <a:lnSpc>
                <a:spcPct val="80000"/>
              </a:lnSpc>
            </a:pPr>
            <a:r>
              <a:rPr lang="en-US" sz="2000" b="1" u="sng" smtClean="0"/>
              <a:t>Model fidelity</a:t>
            </a:r>
            <a:r>
              <a:rPr lang="en-US" sz="2000" smtClean="0"/>
              <a:t> :</a:t>
            </a:r>
          </a:p>
          <a:p>
            <a:pPr lvl="1">
              <a:lnSpc>
                <a:spcPct val="80000"/>
              </a:lnSpc>
            </a:pPr>
            <a:r>
              <a:rPr lang="en-US" sz="2000" smtClean="0">
                <a:ea typeface="ＭＳ Ｐゴシック"/>
              </a:rPr>
              <a:t>Length of Visit</a:t>
            </a:r>
          </a:p>
          <a:p>
            <a:pPr lvl="1">
              <a:lnSpc>
                <a:spcPct val="80000"/>
              </a:lnSpc>
            </a:pPr>
            <a:r>
              <a:rPr lang="en-US" sz="2000" smtClean="0">
                <a:ea typeface="ＭＳ Ｐゴシック"/>
              </a:rPr>
              <a:t>Number of Visits</a:t>
            </a:r>
          </a:p>
          <a:p>
            <a:pPr lvl="1">
              <a:lnSpc>
                <a:spcPct val="80000"/>
              </a:lnSpc>
            </a:pPr>
            <a:r>
              <a:rPr lang="en-US" sz="2000" smtClean="0">
                <a:ea typeface="ＭＳ Ｐゴシック"/>
              </a:rPr>
              <a:t>Same day visits as PCP's</a:t>
            </a:r>
          </a:p>
          <a:p>
            <a:pPr>
              <a:lnSpc>
                <a:spcPct val="80000"/>
              </a:lnSpc>
            </a:pPr>
            <a:r>
              <a:rPr lang="en-US" sz="2000" b="1" u="sng" smtClean="0"/>
              <a:t>Evidence-Based Behavioral Interventions:</a:t>
            </a:r>
            <a:endParaRPr lang="en-US" sz="2000" smtClean="0"/>
          </a:p>
          <a:p>
            <a:pPr lvl="1">
              <a:lnSpc>
                <a:spcPct val="80000"/>
              </a:lnSpc>
            </a:pPr>
            <a:r>
              <a:rPr lang="en-US" sz="2000" smtClean="0">
                <a:ea typeface="ＭＳ Ｐゴシック"/>
              </a:rPr>
              <a:t>Pre and post measures</a:t>
            </a:r>
          </a:p>
          <a:p>
            <a:pPr lvl="1">
              <a:lnSpc>
                <a:spcPct val="80000"/>
              </a:lnSpc>
            </a:pPr>
            <a:r>
              <a:rPr lang="en-US" sz="2000" smtClean="0">
                <a:ea typeface="ＭＳ Ｐゴシック"/>
              </a:rPr>
              <a:t>Manualized group treatments</a:t>
            </a:r>
          </a:p>
          <a:p>
            <a:pPr lvl="1">
              <a:lnSpc>
                <a:spcPct val="80000"/>
              </a:lnSpc>
            </a:pPr>
            <a:r>
              <a:rPr lang="en-US" sz="2000" smtClean="0">
                <a:ea typeface="ＭＳ Ｐゴシック"/>
              </a:rPr>
              <a:t>Evidence-based interventions</a:t>
            </a:r>
          </a:p>
          <a:p>
            <a:pPr>
              <a:lnSpc>
                <a:spcPct val="80000"/>
              </a:lnSpc>
            </a:pPr>
            <a:r>
              <a:rPr lang="en-US" sz="2000" b="1" u="sng" smtClean="0"/>
              <a:t>Increased access</a:t>
            </a:r>
            <a:r>
              <a:rPr lang="en-US" sz="2000" smtClean="0"/>
              <a:t> to comprehensive health care:</a:t>
            </a:r>
          </a:p>
          <a:p>
            <a:pPr lvl="1">
              <a:lnSpc>
                <a:spcPct val="80000"/>
              </a:lnSpc>
            </a:pPr>
            <a:r>
              <a:rPr lang="en-US" sz="2000" smtClean="0">
                <a:ea typeface="ＭＳ Ｐゴシック"/>
              </a:rPr>
              <a:t>Identify how many "Same Day with PCP" visits for Initial Session </a:t>
            </a:r>
          </a:p>
          <a:p>
            <a:pPr lvl="1">
              <a:lnSpc>
                <a:spcPct val="80000"/>
              </a:lnSpc>
            </a:pPr>
            <a:r>
              <a:rPr lang="en-US" sz="2000" smtClean="0">
                <a:ea typeface="ＭＳ Ｐゴシック"/>
              </a:rPr>
              <a:t>Examine Impact on Missed Opportunities</a:t>
            </a:r>
          </a:p>
          <a:p>
            <a:pPr>
              <a:buFontTx/>
              <a:buNone/>
            </a:pPr>
            <a:endParaRPr lang="en-US" smtClean="0"/>
          </a:p>
        </p:txBody>
      </p:sp>
      <p:sp>
        <p:nvSpPr>
          <p:cNvPr id="24580" name="Slide Number Placeholder 3"/>
          <p:cNvSpPr>
            <a:spLocks noGrp="1"/>
          </p:cNvSpPr>
          <p:nvPr>
            <p:ph type="sldNum" sz="quarter" idx="12"/>
          </p:nvPr>
        </p:nvSpPr>
        <p:spPr>
          <a:noFill/>
        </p:spPr>
        <p:txBody>
          <a:bodyPr/>
          <a:lstStyle/>
          <a:p>
            <a:fld id="{BC5031D8-A561-4999-8672-F27DAD0F71A8}" type="slidenum">
              <a:rPr lang="en-US" smtClean="0">
                <a:latin typeface="Arial" pitchFamily="34" charset="0"/>
              </a:rPr>
              <a:pPr/>
              <a:t>19</a:t>
            </a:fld>
            <a:endParaRPr lang="en-US" smtClean="0">
              <a:latin typeface="Arial" pitchFamily="34" charset="0"/>
            </a:endParaRPr>
          </a:p>
        </p:txBody>
      </p:sp>
    </p:spTree>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6974FACF-736C-45F3-B0DF-A8FDC5E3B510}" type="slidenum">
              <a:rPr lang="en-US" smtClean="0">
                <a:latin typeface="Arial" pitchFamily="34" charset="0"/>
              </a:rPr>
              <a:pPr/>
              <a:t>2</a:t>
            </a:fld>
            <a:endParaRPr lang="en-US" smtClean="0">
              <a:latin typeface="Arial" pitchFamily="34" charset="0"/>
            </a:endParaRPr>
          </a:p>
        </p:txBody>
      </p:sp>
      <p:sp>
        <p:nvSpPr>
          <p:cNvPr id="7171" name="Rectangle 2"/>
          <p:cNvSpPr>
            <a:spLocks noGrp="1" noChangeArrowheads="1"/>
          </p:cNvSpPr>
          <p:nvPr>
            <p:ph type="title"/>
          </p:nvPr>
        </p:nvSpPr>
        <p:spPr>
          <a:xfrm>
            <a:off x="533400" y="914400"/>
            <a:ext cx="8001000" cy="1311275"/>
          </a:xfrm>
        </p:spPr>
        <p:txBody>
          <a:bodyPr/>
          <a:lstStyle/>
          <a:p>
            <a:pPr eaLnBrk="1" hangingPunct="1"/>
            <a:r>
              <a:rPr lang="en-US" smtClean="0"/>
              <a:t>Goals</a:t>
            </a:r>
          </a:p>
        </p:txBody>
      </p:sp>
      <p:sp>
        <p:nvSpPr>
          <p:cNvPr id="7172" name="Rectangle 3"/>
          <p:cNvSpPr>
            <a:spLocks noGrp="1" noChangeArrowheads="1"/>
          </p:cNvSpPr>
          <p:nvPr>
            <p:ph type="body" idx="1"/>
          </p:nvPr>
        </p:nvSpPr>
        <p:spPr>
          <a:xfrm>
            <a:off x="533400" y="2209800"/>
            <a:ext cx="8610600" cy="3581400"/>
          </a:xfrm>
        </p:spPr>
        <p:txBody>
          <a:bodyPr/>
          <a:lstStyle/>
          <a:p>
            <a:pPr eaLnBrk="1" hangingPunct="1">
              <a:lnSpc>
                <a:spcPct val="90000"/>
              </a:lnSpc>
            </a:pPr>
            <a:r>
              <a:rPr lang="en-US" sz="2400" smtClean="0"/>
              <a:t>Provide overview of two Co-located Collaborative Blended Programs.</a:t>
            </a:r>
          </a:p>
          <a:p>
            <a:pPr lvl="1" eaLnBrk="1" hangingPunct="1">
              <a:lnSpc>
                <a:spcPct val="90000"/>
              </a:lnSpc>
            </a:pPr>
            <a:r>
              <a:rPr lang="en-US" sz="2000" smtClean="0">
                <a:ea typeface="ＭＳ Ｐゴシック"/>
              </a:rPr>
              <a:t>747/Cessna Views of Salem’s Mental Health Integration Program (MHI) </a:t>
            </a:r>
          </a:p>
          <a:p>
            <a:pPr lvl="1" eaLnBrk="1" hangingPunct="1">
              <a:lnSpc>
                <a:spcPct val="90000"/>
              </a:lnSpc>
            </a:pPr>
            <a:r>
              <a:rPr lang="en-US" sz="2000" smtClean="0">
                <a:ea typeface="ＭＳ Ｐゴシック"/>
              </a:rPr>
              <a:t>Glimpses into St. Louis’s Integrated Primary Care Program (IPC)</a:t>
            </a:r>
          </a:p>
          <a:p>
            <a:pPr eaLnBrk="1" hangingPunct="1">
              <a:lnSpc>
                <a:spcPct val="90000"/>
              </a:lnSpc>
            </a:pPr>
            <a:r>
              <a:rPr lang="en-US" sz="2400" smtClean="0"/>
              <a:t>Understand strategies for: </a:t>
            </a:r>
          </a:p>
          <a:p>
            <a:pPr lvl="1" eaLnBrk="1" hangingPunct="1">
              <a:lnSpc>
                <a:spcPct val="90000"/>
              </a:lnSpc>
            </a:pPr>
            <a:r>
              <a:rPr lang="en-US" sz="2000" smtClean="0">
                <a:ea typeface="ＭＳ Ｐゴシック"/>
              </a:rPr>
              <a:t>Program development/evaluation</a:t>
            </a:r>
          </a:p>
          <a:p>
            <a:pPr lvl="1" eaLnBrk="1" hangingPunct="1">
              <a:lnSpc>
                <a:spcPct val="90000"/>
              </a:lnSpc>
            </a:pPr>
            <a:r>
              <a:rPr lang="en-US" sz="2000" smtClean="0">
                <a:ea typeface="ＭＳ Ｐゴシック"/>
              </a:rPr>
              <a:t>Co-location </a:t>
            </a:r>
          </a:p>
          <a:p>
            <a:pPr lvl="1" eaLnBrk="1" hangingPunct="1">
              <a:lnSpc>
                <a:spcPct val="90000"/>
              </a:lnSpc>
            </a:pPr>
            <a:r>
              <a:rPr lang="en-US" sz="2000" smtClean="0">
                <a:ea typeface="ＭＳ Ｐゴシック"/>
              </a:rPr>
              <a:t>Integration </a:t>
            </a:r>
          </a:p>
          <a:p>
            <a:pPr lvl="1" eaLnBrk="1" hangingPunct="1">
              <a:lnSpc>
                <a:spcPct val="90000"/>
              </a:lnSpc>
            </a:pPr>
            <a:r>
              <a:rPr lang="en-US" sz="2000" smtClean="0">
                <a:ea typeface="ＭＳ Ｐゴシック"/>
              </a:rPr>
              <a:t>Open-access and coverage</a:t>
            </a:r>
          </a:p>
        </p:txBody>
      </p:sp>
    </p:spTree>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z="2800" u="sng" smtClean="0"/>
              <a:t>IPC STRATEGIC GOALS AND MEASURABLE OUTCOMES</a:t>
            </a:r>
            <a:r>
              <a:rPr lang="en-US" smtClean="0"/>
              <a:t/>
            </a:r>
            <a:br>
              <a:rPr lang="en-US" smtClean="0"/>
            </a:br>
            <a:endParaRPr lang="en-US" smtClean="0"/>
          </a:p>
        </p:txBody>
      </p:sp>
      <p:sp>
        <p:nvSpPr>
          <p:cNvPr id="25603" name="Content Placeholder 2"/>
          <p:cNvSpPr>
            <a:spLocks noGrp="1"/>
          </p:cNvSpPr>
          <p:nvPr>
            <p:ph idx="1"/>
          </p:nvPr>
        </p:nvSpPr>
        <p:spPr>
          <a:xfrm>
            <a:off x="457200" y="1143000"/>
            <a:ext cx="8001000" cy="4572000"/>
          </a:xfrm>
        </p:spPr>
        <p:txBody>
          <a:bodyPr/>
          <a:lstStyle/>
          <a:p>
            <a:pPr>
              <a:lnSpc>
                <a:spcPct val="80000"/>
              </a:lnSpc>
            </a:pPr>
            <a:r>
              <a:rPr lang="en-US" sz="2800" b="1" u="sng" smtClean="0"/>
              <a:t>Contribute to the scientific knowledge:</a:t>
            </a:r>
            <a:endParaRPr lang="en-US" sz="2800" smtClean="0"/>
          </a:p>
          <a:p>
            <a:pPr lvl="1">
              <a:lnSpc>
                <a:spcPct val="80000"/>
              </a:lnSpc>
            </a:pPr>
            <a:r>
              <a:rPr lang="en-US" smtClean="0">
                <a:ea typeface="ＭＳ Ｐゴシック"/>
              </a:rPr>
              <a:t>Published articles, abstracts</a:t>
            </a:r>
          </a:p>
          <a:p>
            <a:pPr lvl="1">
              <a:lnSpc>
                <a:spcPct val="80000"/>
              </a:lnSpc>
            </a:pPr>
            <a:r>
              <a:rPr lang="en-US" smtClean="0">
                <a:ea typeface="ＭＳ Ｐゴシック"/>
              </a:rPr>
              <a:t>Funding</a:t>
            </a:r>
          </a:p>
          <a:p>
            <a:pPr lvl="1">
              <a:lnSpc>
                <a:spcPct val="80000"/>
              </a:lnSpc>
            </a:pPr>
            <a:r>
              <a:rPr lang="en-US" smtClean="0">
                <a:ea typeface="ＭＳ Ｐゴシック"/>
              </a:rPr>
              <a:t>Collaboration with affiliated Universities</a:t>
            </a:r>
          </a:p>
          <a:p>
            <a:pPr>
              <a:lnSpc>
                <a:spcPct val="80000"/>
              </a:lnSpc>
            </a:pPr>
            <a:r>
              <a:rPr lang="en-US" sz="2800" b="1" u="sng" smtClean="0"/>
              <a:t>Participate in primary health conditions </a:t>
            </a:r>
          </a:p>
          <a:p>
            <a:pPr lvl="1">
              <a:lnSpc>
                <a:spcPct val="80000"/>
              </a:lnSpc>
            </a:pPr>
            <a:r>
              <a:rPr lang="en-US" smtClean="0">
                <a:ea typeface="ＭＳ Ｐゴシック"/>
              </a:rPr>
              <a:t>E.g., chronic pain, diabetes, COPD</a:t>
            </a:r>
          </a:p>
          <a:p>
            <a:pPr lvl="1">
              <a:lnSpc>
                <a:spcPct val="80000"/>
              </a:lnSpc>
            </a:pPr>
            <a:r>
              <a:rPr lang="en-US" smtClean="0">
                <a:ea typeface="ＭＳ Ｐゴシック"/>
              </a:rPr>
              <a:t>Health and Behavior codes</a:t>
            </a:r>
          </a:p>
          <a:p>
            <a:pPr lvl="1">
              <a:lnSpc>
                <a:spcPct val="80000"/>
              </a:lnSpc>
            </a:pPr>
            <a:r>
              <a:rPr lang="en-US" smtClean="0">
                <a:ea typeface="ＭＳ Ｐゴシック"/>
              </a:rPr>
              <a:t>Primary Health Diagnoses</a:t>
            </a:r>
          </a:p>
          <a:p>
            <a:pPr>
              <a:buFontTx/>
              <a:buNone/>
            </a:pPr>
            <a:endParaRPr lang="en-US" smtClean="0"/>
          </a:p>
        </p:txBody>
      </p:sp>
      <p:sp>
        <p:nvSpPr>
          <p:cNvPr id="25604" name="Slide Number Placeholder 3"/>
          <p:cNvSpPr>
            <a:spLocks noGrp="1"/>
          </p:cNvSpPr>
          <p:nvPr>
            <p:ph type="sldNum" sz="quarter" idx="12"/>
          </p:nvPr>
        </p:nvSpPr>
        <p:spPr>
          <a:noFill/>
        </p:spPr>
        <p:txBody>
          <a:bodyPr/>
          <a:lstStyle/>
          <a:p>
            <a:fld id="{978C3BCB-E04E-424C-8FB3-09B506DA9B8C}" type="slidenum">
              <a:rPr lang="en-US" smtClean="0">
                <a:latin typeface="Arial" pitchFamily="34" charset="0"/>
              </a:rPr>
              <a:pPr/>
              <a:t>20</a:t>
            </a:fld>
            <a:endParaRPr lang="en-US" smtClean="0">
              <a:latin typeface="Arial" pitchFamily="34" charset="0"/>
            </a:endParaRPr>
          </a:p>
        </p:txBody>
      </p:sp>
    </p:spTree>
  </p:cSld>
  <p:clrMapOvr>
    <a:masterClrMapping/>
  </p:clrMapOvr>
  <p:transition spd="med">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p>
            <a:fld id="{20321CF0-9027-4570-901D-72A3475950BF}" type="slidenum">
              <a:rPr lang="en-US" smtClean="0">
                <a:latin typeface="Arial" pitchFamily="34" charset="0"/>
              </a:rPr>
              <a:pPr/>
              <a:t>21</a:t>
            </a:fld>
            <a:endParaRPr lang="en-US" smtClean="0">
              <a:latin typeface="Arial" pitchFamily="34" charset="0"/>
            </a:endParaRPr>
          </a:p>
        </p:txBody>
      </p:sp>
      <p:sp>
        <p:nvSpPr>
          <p:cNvPr id="26627" name="Rectangle 2"/>
          <p:cNvSpPr>
            <a:spLocks noGrp="1" noChangeArrowheads="1"/>
          </p:cNvSpPr>
          <p:nvPr>
            <p:ph type="title"/>
          </p:nvPr>
        </p:nvSpPr>
        <p:spPr/>
        <p:txBody>
          <a:bodyPr/>
          <a:lstStyle/>
          <a:p>
            <a:pPr eaLnBrk="1" hangingPunct="1"/>
            <a:r>
              <a:rPr lang="en-US" smtClean="0"/>
              <a:t>Integrated Consultant </a:t>
            </a:r>
            <a:r>
              <a:rPr lang="en-US" sz="3600" smtClean="0"/>
              <a:t>Model</a:t>
            </a:r>
            <a:endParaRPr lang="en-US" smtClean="0"/>
          </a:p>
        </p:txBody>
      </p:sp>
      <p:sp>
        <p:nvSpPr>
          <p:cNvPr id="26628" name="Rectangle 3"/>
          <p:cNvSpPr>
            <a:spLocks noGrp="1" noChangeArrowheads="1"/>
          </p:cNvSpPr>
          <p:nvPr>
            <p:ph type="body" idx="1"/>
          </p:nvPr>
        </p:nvSpPr>
        <p:spPr/>
        <p:txBody>
          <a:bodyPr/>
          <a:lstStyle/>
          <a:p>
            <a:pPr eaLnBrk="1" hangingPunct="1">
              <a:lnSpc>
                <a:spcPct val="90000"/>
              </a:lnSpc>
            </a:pPr>
            <a:r>
              <a:rPr lang="en-US" smtClean="0"/>
              <a:t>Pro’s &amp; Con’s</a:t>
            </a:r>
          </a:p>
          <a:p>
            <a:pPr lvl="1" eaLnBrk="1" hangingPunct="1">
              <a:lnSpc>
                <a:spcPct val="90000"/>
              </a:lnSpc>
            </a:pPr>
            <a:r>
              <a:rPr lang="en-US" smtClean="0">
                <a:ea typeface="ＭＳ Ｐゴシック"/>
              </a:rPr>
              <a:t>Pro’s</a:t>
            </a:r>
          </a:p>
          <a:p>
            <a:pPr lvl="2" eaLnBrk="1" hangingPunct="1">
              <a:lnSpc>
                <a:spcPct val="90000"/>
              </a:lnSpc>
            </a:pPr>
            <a:r>
              <a:rPr lang="en-US" smtClean="0">
                <a:ea typeface="ＭＳ Ｐゴシック"/>
              </a:rPr>
              <a:t>Potential to serve a large population</a:t>
            </a:r>
          </a:p>
          <a:p>
            <a:pPr lvl="2" eaLnBrk="1" hangingPunct="1">
              <a:lnSpc>
                <a:spcPct val="90000"/>
              </a:lnSpc>
            </a:pPr>
            <a:r>
              <a:rPr lang="en-US" smtClean="0">
                <a:ea typeface="ＭＳ Ｐゴシック"/>
              </a:rPr>
              <a:t>Greater Access to Mental Health Provider</a:t>
            </a:r>
          </a:p>
          <a:p>
            <a:pPr lvl="2" eaLnBrk="1" hangingPunct="1">
              <a:lnSpc>
                <a:spcPct val="90000"/>
              </a:lnSpc>
            </a:pPr>
            <a:r>
              <a:rPr lang="en-US" smtClean="0">
                <a:ea typeface="ＭＳ Ｐゴシック"/>
              </a:rPr>
              <a:t>Consolidation, Integration</a:t>
            </a:r>
          </a:p>
          <a:p>
            <a:pPr lvl="2" eaLnBrk="1" hangingPunct="1">
              <a:lnSpc>
                <a:spcPct val="90000"/>
              </a:lnSpc>
            </a:pPr>
            <a:r>
              <a:rPr lang="en-US" smtClean="0">
                <a:ea typeface="ＭＳ Ｐゴシック"/>
              </a:rPr>
              <a:t>Consistent Care Manager Across Cartesian Divide</a:t>
            </a:r>
          </a:p>
          <a:p>
            <a:pPr lvl="2" eaLnBrk="1" hangingPunct="1">
              <a:lnSpc>
                <a:spcPct val="90000"/>
              </a:lnSpc>
            </a:pPr>
            <a:r>
              <a:rPr lang="en-US" smtClean="0">
                <a:ea typeface="ＭＳ Ｐゴシック"/>
              </a:rPr>
              <a:t>90% show rate (Gatchel &amp; Oordt, 2003)</a:t>
            </a:r>
          </a:p>
        </p:txBody>
      </p:sp>
    </p:spTree>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27D1410B-5EFD-4DD8-B21C-60ED16083655}" type="slidenum">
              <a:rPr lang="en-US" smtClean="0">
                <a:latin typeface="Arial" pitchFamily="34" charset="0"/>
              </a:rPr>
              <a:pPr/>
              <a:t>22</a:t>
            </a:fld>
            <a:endParaRPr lang="en-US" smtClean="0">
              <a:latin typeface="Arial" pitchFamily="34" charset="0"/>
            </a:endParaRPr>
          </a:p>
        </p:txBody>
      </p:sp>
      <p:sp>
        <p:nvSpPr>
          <p:cNvPr id="27651" name="Rectangle 2"/>
          <p:cNvSpPr>
            <a:spLocks noGrp="1" noChangeArrowheads="1"/>
          </p:cNvSpPr>
          <p:nvPr>
            <p:ph type="title"/>
          </p:nvPr>
        </p:nvSpPr>
        <p:spPr/>
        <p:txBody>
          <a:bodyPr/>
          <a:lstStyle/>
          <a:p>
            <a:pPr eaLnBrk="1" hangingPunct="1"/>
            <a:r>
              <a:rPr lang="en-US" smtClean="0"/>
              <a:t>Integrated Consultant </a:t>
            </a:r>
            <a:r>
              <a:rPr lang="en-US" sz="3600" smtClean="0"/>
              <a:t>Model</a:t>
            </a:r>
            <a:endParaRPr lang="en-US" smtClean="0"/>
          </a:p>
        </p:txBody>
      </p:sp>
      <p:sp>
        <p:nvSpPr>
          <p:cNvPr id="27652" name="Rectangle 3"/>
          <p:cNvSpPr>
            <a:spLocks noGrp="1" noChangeArrowheads="1"/>
          </p:cNvSpPr>
          <p:nvPr>
            <p:ph type="body" idx="1"/>
          </p:nvPr>
        </p:nvSpPr>
        <p:spPr>
          <a:xfrm>
            <a:off x="533400" y="1143000"/>
            <a:ext cx="8001000" cy="4572000"/>
          </a:xfrm>
        </p:spPr>
        <p:txBody>
          <a:bodyPr/>
          <a:lstStyle/>
          <a:p>
            <a:pPr eaLnBrk="1" hangingPunct="1">
              <a:lnSpc>
                <a:spcPct val="90000"/>
              </a:lnSpc>
            </a:pPr>
            <a:r>
              <a:rPr lang="en-US" dirty="0" smtClean="0">
                <a:ea typeface="ＭＳ Ｐゴシック"/>
                <a:cs typeface="ＭＳ Ｐゴシック"/>
              </a:rPr>
              <a:t>Cons/Barriers</a:t>
            </a:r>
          </a:p>
          <a:p>
            <a:pPr lvl="1" eaLnBrk="1" hangingPunct="1">
              <a:lnSpc>
                <a:spcPct val="90000"/>
              </a:lnSpc>
            </a:pPr>
            <a:r>
              <a:rPr lang="en-US" dirty="0" smtClean="0">
                <a:ea typeface="ＭＳ Ｐゴシック"/>
              </a:rPr>
              <a:t>Asst/</a:t>
            </a:r>
            <a:r>
              <a:rPr lang="en-US" dirty="0" err="1" smtClean="0">
                <a:ea typeface="ＭＳ Ｐゴシック"/>
              </a:rPr>
              <a:t>Tx</a:t>
            </a:r>
            <a:r>
              <a:rPr lang="en-US" dirty="0" smtClean="0">
                <a:ea typeface="ＭＳ Ｐゴシック"/>
              </a:rPr>
              <a:t> limited to PC-Level</a:t>
            </a:r>
          </a:p>
          <a:p>
            <a:pPr lvl="2" eaLnBrk="1" hangingPunct="1">
              <a:lnSpc>
                <a:spcPct val="90000"/>
              </a:lnSpc>
            </a:pPr>
            <a:r>
              <a:rPr lang="en-US" dirty="0" smtClean="0">
                <a:ea typeface="ＭＳ Ｐゴシック"/>
              </a:rPr>
              <a:t>Sufficient for most, many need referral for tertiary/specialty MH Care</a:t>
            </a:r>
          </a:p>
          <a:p>
            <a:pPr lvl="1" eaLnBrk="1" hangingPunct="1">
              <a:lnSpc>
                <a:spcPct val="90000"/>
              </a:lnSpc>
            </a:pPr>
            <a:r>
              <a:rPr lang="en-US" dirty="0" smtClean="0">
                <a:ea typeface="ＭＳ Ｐゴシック"/>
              </a:rPr>
              <a:t>The New Familiar</a:t>
            </a:r>
          </a:p>
          <a:p>
            <a:pPr lvl="2" eaLnBrk="1" hangingPunct="1">
              <a:lnSpc>
                <a:spcPct val="90000"/>
              </a:lnSpc>
            </a:pPr>
            <a:r>
              <a:rPr lang="en-US" dirty="0" smtClean="0">
                <a:ea typeface="ＭＳ Ｐゴシック"/>
              </a:rPr>
              <a:t>Space</a:t>
            </a:r>
          </a:p>
          <a:p>
            <a:pPr lvl="2" eaLnBrk="1" hangingPunct="1">
              <a:lnSpc>
                <a:spcPct val="90000"/>
              </a:lnSpc>
            </a:pPr>
            <a:r>
              <a:rPr lang="en-US" dirty="0" smtClean="0">
                <a:ea typeface="ＭＳ Ｐゴシック"/>
              </a:rPr>
              <a:t>Ethical/Standard-of-Care Question </a:t>
            </a:r>
          </a:p>
          <a:p>
            <a:pPr lvl="2" eaLnBrk="1" hangingPunct="1">
              <a:lnSpc>
                <a:spcPct val="90000"/>
              </a:lnSpc>
            </a:pPr>
            <a:r>
              <a:rPr lang="en-US" dirty="0" smtClean="0">
                <a:ea typeface="ＭＳ Ｐゴシック"/>
              </a:rPr>
              <a:t>Paradigm Shift</a:t>
            </a:r>
          </a:p>
          <a:p>
            <a:pPr lvl="3" eaLnBrk="1" hangingPunct="1">
              <a:lnSpc>
                <a:spcPct val="90000"/>
              </a:lnSpc>
            </a:pPr>
            <a:r>
              <a:rPr lang="en-US" dirty="0" smtClean="0">
                <a:ea typeface="ＭＳ Ｐゴシック"/>
              </a:rPr>
              <a:t>Much burden falls on support staff</a:t>
            </a:r>
          </a:p>
          <a:p>
            <a:pPr lvl="3" eaLnBrk="1" hangingPunct="1">
              <a:lnSpc>
                <a:spcPct val="90000"/>
              </a:lnSpc>
            </a:pPr>
            <a:r>
              <a:rPr lang="en-US" dirty="0" smtClean="0">
                <a:ea typeface="ＭＳ Ｐゴシック"/>
              </a:rPr>
              <a:t>E.g., SI/HI universal screens</a:t>
            </a:r>
          </a:p>
          <a:p>
            <a:pPr lvl="3" eaLnBrk="1" hangingPunct="1">
              <a:lnSpc>
                <a:spcPct val="90000"/>
              </a:lnSpc>
            </a:pPr>
            <a:r>
              <a:rPr lang="en-US" dirty="0" smtClean="0">
                <a:ea typeface="ＭＳ Ｐゴシック"/>
              </a:rPr>
              <a:t>Primarily for MH: Healthy skepticism</a:t>
            </a:r>
          </a:p>
          <a:p>
            <a:pPr eaLnBrk="1" hangingPunct="1">
              <a:lnSpc>
                <a:spcPct val="90000"/>
              </a:lnSpc>
            </a:pPr>
            <a:endParaRPr lang="en-US" dirty="0" smtClean="0"/>
          </a:p>
        </p:txBody>
      </p:sp>
    </p:spTree>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3400" y="2590800"/>
            <a:ext cx="8001000" cy="1311275"/>
          </a:xfrm>
        </p:spPr>
        <p:txBody>
          <a:bodyPr/>
          <a:lstStyle/>
          <a:p>
            <a:r>
              <a:rPr lang="en-US" smtClean="0"/>
              <a:t>Program Evaluation	 Data</a:t>
            </a:r>
          </a:p>
        </p:txBody>
      </p:sp>
    </p:spTree>
  </p:cSld>
  <p:clrMapOvr>
    <a:masterClrMapping/>
  </p:clrMapOvr>
  <p:transition spd="med">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p>
            <a:fld id="{494A0A32-C718-45F3-AF3A-7CED47AEA2F3}" type="slidenum">
              <a:rPr lang="en-US" smtClean="0">
                <a:latin typeface="Arial" pitchFamily="34" charset="0"/>
              </a:rPr>
              <a:pPr/>
              <a:t>24</a:t>
            </a:fld>
            <a:endParaRPr lang="en-US" smtClean="0">
              <a:latin typeface="Arial" pitchFamily="34" charset="0"/>
            </a:endParaRPr>
          </a:p>
        </p:txBody>
      </p:sp>
      <p:sp>
        <p:nvSpPr>
          <p:cNvPr id="29699" name="Rectangle 2"/>
          <p:cNvSpPr>
            <a:spLocks noGrp="1" noChangeArrowheads="1"/>
          </p:cNvSpPr>
          <p:nvPr>
            <p:ph type="title"/>
          </p:nvPr>
        </p:nvSpPr>
        <p:spPr/>
        <p:txBody>
          <a:bodyPr/>
          <a:lstStyle/>
          <a:p>
            <a:pPr eaLnBrk="1" hangingPunct="1"/>
            <a:r>
              <a:rPr lang="en-US" smtClean="0"/>
              <a:t>Specialty Clinic Workload</a:t>
            </a:r>
          </a:p>
        </p:txBody>
      </p:sp>
      <p:sp>
        <p:nvSpPr>
          <p:cNvPr id="29700" name="Rectangle 3"/>
          <p:cNvSpPr>
            <a:spLocks noGrp="1" noChangeArrowheads="1"/>
          </p:cNvSpPr>
          <p:nvPr>
            <p:ph type="body" idx="1"/>
          </p:nvPr>
        </p:nvSpPr>
        <p:spPr>
          <a:xfrm>
            <a:off x="609600" y="1066800"/>
            <a:ext cx="8001000" cy="2590800"/>
          </a:xfrm>
        </p:spPr>
        <p:txBody>
          <a:bodyPr/>
          <a:lstStyle/>
          <a:p>
            <a:pPr eaLnBrk="1" hangingPunct="1"/>
            <a:r>
              <a:rPr lang="en-US" dirty="0" smtClean="0">
                <a:cs typeface="Arial" pitchFamily="34" charset="0"/>
              </a:rPr>
              <a:t>↓</a:t>
            </a:r>
            <a:r>
              <a:rPr lang="en-US" dirty="0" smtClean="0"/>
              <a:t> in Specialty MH consult volume</a:t>
            </a:r>
          </a:p>
          <a:p>
            <a:pPr lvl="1" eaLnBrk="1" hangingPunct="1"/>
            <a:r>
              <a:rPr lang="en-US" dirty="0" smtClean="0">
                <a:ea typeface="ＭＳ Ｐゴシック"/>
              </a:rPr>
              <a:t>17.34% </a:t>
            </a:r>
            <a:r>
              <a:rPr lang="en-US" dirty="0" smtClean="0">
                <a:ea typeface="ＭＳ Ｐゴシック"/>
                <a:cs typeface="Arial" pitchFamily="34" charset="0"/>
              </a:rPr>
              <a:t>↓</a:t>
            </a:r>
            <a:r>
              <a:rPr lang="en-US" dirty="0" smtClean="0">
                <a:ea typeface="ＭＳ Ｐゴシック"/>
              </a:rPr>
              <a:t> Center for Traumatic Stress Consults</a:t>
            </a:r>
          </a:p>
          <a:p>
            <a:pPr lvl="1" eaLnBrk="1" hangingPunct="1"/>
            <a:r>
              <a:rPr lang="en-US" dirty="0" smtClean="0">
                <a:ea typeface="ＭＳ Ｐゴシック"/>
              </a:rPr>
              <a:t>61.62% </a:t>
            </a:r>
            <a:r>
              <a:rPr lang="en-US" dirty="0" smtClean="0">
                <a:ea typeface="ＭＳ Ｐゴシック"/>
                <a:cs typeface="Arial" pitchFamily="34" charset="0"/>
              </a:rPr>
              <a:t>↓</a:t>
            </a:r>
            <a:r>
              <a:rPr lang="en-US" dirty="0" smtClean="0">
                <a:ea typeface="ＭＳ Ｐゴシック"/>
              </a:rPr>
              <a:t> Behavioral Medicine Consults</a:t>
            </a:r>
          </a:p>
          <a:p>
            <a:pPr lvl="1" eaLnBrk="1" hangingPunct="1"/>
            <a:r>
              <a:rPr lang="en-US" dirty="0" smtClean="0">
                <a:ea typeface="ＭＳ Ｐゴシック"/>
              </a:rPr>
              <a:t>Fewer No-shows, cancellations</a:t>
            </a:r>
          </a:p>
          <a:p>
            <a:pPr lvl="2" eaLnBrk="1" hangingPunct="1"/>
            <a:r>
              <a:rPr lang="en-US" dirty="0" smtClean="0">
                <a:ea typeface="ＭＳ Ｐゴシック"/>
              </a:rPr>
              <a:t>MHI referrals were 49.7% more likely to be completed than PC-only referrals</a:t>
            </a:r>
          </a:p>
          <a:p>
            <a:pPr lvl="2" eaLnBrk="1" hangingPunct="1"/>
            <a:r>
              <a:rPr lang="en-US" dirty="0" smtClean="0">
                <a:ea typeface="ＭＳ Ｐゴシック"/>
              </a:rPr>
              <a:t>PC-only referral completion rose 23% following MHI implementation. </a:t>
            </a:r>
          </a:p>
          <a:p>
            <a:pPr lvl="2" eaLnBrk="1" hangingPunct="1"/>
            <a:r>
              <a:rPr lang="en-US" dirty="0" smtClean="0">
                <a:ea typeface="ＭＳ Ｐゴシック"/>
              </a:rPr>
              <a:t>Pre to post-integration: missed-opportunities cut nearly in half.</a:t>
            </a:r>
          </a:p>
        </p:txBody>
      </p:sp>
    </p:spTree>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001000" cy="1311275"/>
          </a:xfrm>
        </p:spPr>
        <p:txBody>
          <a:bodyPr/>
          <a:lstStyle/>
          <a:p>
            <a:r>
              <a:rPr lang="en-US" sz="3600" b="1" i="0" baseline="0" dirty="0" smtClean="0"/>
              <a:t>MH Specialty Referral Completion Rates </a:t>
            </a:r>
            <a:r>
              <a:rPr lang="en-US" b="1" i="0" baseline="0" dirty="0" smtClean="0"/>
              <a:t/>
            </a:r>
            <a:br>
              <a:rPr lang="en-US" b="1" i="0" baseline="0" dirty="0" smtClean="0"/>
            </a:br>
            <a:endParaRPr lang="en-US" dirty="0"/>
          </a:p>
        </p:txBody>
      </p:sp>
      <p:sp>
        <p:nvSpPr>
          <p:cNvPr id="4" name="Slide Number Placeholder 3"/>
          <p:cNvSpPr>
            <a:spLocks noGrp="1"/>
          </p:cNvSpPr>
          <p:nvPr>
            <p:ph type="sldNum" sz="quarter" idx="12"/>
          </p:nvPr>
        </p:nvSpPr>
        <p:spPr/>
        <p:txBody>
          <a:bodyPr/>
          <a:lstStyle/>
          <a:p>
            <a:pPr>
              <a:defRPr/>
            </a:pPr>
            <a:fld id="{90D4E7B1-192F-49BB-82F5-AF8D9E455273}" type="slidenum">
              <a:rPr lang="en-US" smtClean="0"/>
              <a:pPr>
                <a:defRPr/>
              </a:pPr>
              <a:t>25</a:t>
            </a:fld>
            <a:endParaRPr lang="en-US"/>
          </a:p>
        </p:txBody>
      </p:sp>
      <p:graphicFrame>
        <p:nvGraphicFramePr>
          <p:cNvPr id="5" name="Content Placeholder 4"/>
          <p:cNvGraphicFramePr>
            <a:graphicFrameLocks noGrp="1"/>
          </p:cNvGraphicFramePr>
          <p:nvPr>
            <p:ph idx="1"/>
          </p:nvPr>
        </p:nvGraphicFramePr>
        <p:xfrm>
          <a:off x="533400" y="1524000"/>
          <a:ext cx="8001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p>
            <a:fld id="{725A8442-F490-4CD5-A2CF-3B3205E8703C}" type="slidenum">
              <a:rPr lang="en-US" smtClean="0">
                <a:latin typeface="Arial" pitchFamily="34" charset="0"/>
              </a:rPr>
              <a:pPr/>
              <a:t>26</a:t>
            </a:fld>
            <a:endParaRPr lang="en-US" smtClean="0">
              <a:latin typeface="Arial" pitchFamily="34" charset="0"/>
            </a:endParaRPr>
          </a:p>
        </p:txBody>
      </p:sp>
      <p:sp>
        <p:nvSpPr>
          <p:cNvPr id="30723" name="Rectangle 2"/>
          <p:cNvSpPr>
            <a:spLocks noGrp="1" noChangeArrowheads="1"/>
          </p:cNvSpPr>
          <p:nvPr>
            <p:ph type="title"/>
          </p:nvPr>
        </p:nvSpPr>
        <p:spPr>
          <a:xfrm>
            <a:off x="457200" y="1447800"/>
            <a:ext cx="8001000" cy="1311275"/>
          </a:xfrm>
        </p:spPr>
        <p:txBody>
          <a:bodyPr/>
          <a:lstStyle/>
          <a:p>
            <a:pPr eaLnBrk="1" hangingPunct="1"/>
            <a:r>
              <a:rPr lang="en-US" smtClean="0"/>
              <a:t>SALT/MHI Co-Integration Clinic Data</a:t>
            </a:r>
          </a:p>
        </p:txBody>
      </p:sp>
      <p:sp>
        <p:nvSpPr>
          <p:cNvPr id="30724" name="Rectangle 3"/>
          <p:cNvSpPr>
            <a:spLocks noGrp="1" noChangeArrowheads="1"/>
          </p:cNvSpPr>
          <p:nvPr>
            <p:ph type="body" idx="1"/>
          </p:nvPr>
        </p:nvSpPr>
        <p:spPr>
          <a:xfrm>
            <a:off x="609600" y="3276600"/>
            <a:ext cx="8001000" cy="1600200"/>
          </a:xfrm>
        </p:spPr>
        <p:txBody>
          <a:bodyPr/>
          <a:lstStyle/>
          <a:p>
            <a:pPr eaLnBrk="1" hangingPunct="1">
              <a:lnSpc>
                <a:spcPct val="80000"/>
              </a:lnSpc>
            </a:pPr>
            <a:r>
              <a:rPr lang="en-US" sz="2800" dirty="0" smtClean="0">
                <a:cs typeface="Arial" pitchFamily="34" charset="0"/>
              </a:rPr>
              <a:t>↓</a:t>
            </a:r>
            <a:r>
              <a:rPr lang="en-US" sz="2800" dirty="0" smtClean="0"/>
              <a:t> Wait-times for initial SA appointment</a:t>
            </a:r>
          </a:p>
          <a:p>
            <a:pPr lvl="1" eaLnBrk="1" hangingPunct="1">
              <a:lnSpc>
                <a:spcPct val="80000"/>
              </a:lnSpc>
            </a:pPr>
            <a:r>
              <a:rPr lang="en-US" sz="2400" dirty="0" smtClean="0">
                <a:ea typeface="ＭＳ Ｐゴシック"/>
              </a:rPr>
              <a:t>1.6 days </a:t>
            </a:r>
            <a:r>
              <a:rPr lang="en-US" sz="2400" dirty="0" err="1" smtClean="0">
                <a:ea typeface="ＭＳ Ｐゴシック"/>
              </a:rPr>
              <a:t>vs</a:t>
            </a:r>
            <a:r>
              <a:rPr lang="en-US" sz="2400" dirty="0" smtClean="0">
                <a:ea typeface="ＭＳ Ｐゴシック"/>
              </a:rPr>
              <a:t> 17.8 days</a:t>
            </a:r>
            <a:r>
              <a:rPr lang="en-US" sz="2400" dirty="0" smtClean="0">
                <a:ea typeface="ＭＳ Ｐゴシック"/>
                <a:cs typeface="Arial" pitchFamily="34" charset="0"/>
              </a:rPr>
              <a:t> </a:t>
            </a:r>
          </a:p>
          <a:p>
            <a:pPr eaLnBrk="1" hangingPunct="1">
              <a:lnSpc>
                <a:spcPct val="80000"/>
              </a:lnSpc>
            </a:pPr>
            <a:r>
              <a:rPr lang="en-US" sz="2800" dirty="0" smtClean="0">
                <a:cs typeface="Arial" pitchFamily="34" charset="0"/>
              </a:rPr>
              <a:t>↑</a:t>
            </a:r>
            <a:r>
              <a:rPr lang="en-US" sz="2800" dirty="0" smtClean="0"/>
              <a:t> AUDIT-C Completion Rates </a:t>
            </a:r>
          </a:p>
          <a:p>
            <a:pPr lvl="1" eaLnBrk="1" hangingPunct="1">
              <a:lnSpc>
                <a:spcPct val="80000"/>
              </a:lnSpc>
            </a:pPr>
            <a:r>
              <a:rPr lang="en-US" sz="2400" dirty="0" smtClean="0">
                <a:ea typeface="ＭＳ Ｐゴシック"/>
              </a:rPr>
              <a:t>96% </a:t>
            </a:r>
            <a:r>
              <a:rPr lang="en-US" sz="2400" dirty="0" err="1" smtClean="0">
                <a:ea typeface="ＭＳ Ｐゴシック"/>
              </a:rPr>
              <a:t>vs</a:t>
            </a:r>
            <a:r>
              <a:rPr lang="en-US" sz="2400" dirty="0" smtClean="0">
                <a:ea typeface="ＭＳ Ｐゴシック"/>
              </a:rPr>
              <a:t> 89%</a:t>
            </a:r>
          </a:p>
          <a:p>
            <a:pPr eaLnBrk="1" hangingPunct="1">
              <a:lnSpc>
                <a:spcPct val="80000"/>
              </a:lnSpc>
            </a:pPr>
            <a:endParaRPr lang="en-US" sz="2800" dirty="0" smtClean="0"/>
          </a:p>
          <a:p>
            <a:pPr eaLnBrk="1" hangingPunct="1">
              <a:lnSpc>
                <a:spcPct val="80000"/>
              </a:lnSpc>
            </a:pPr>
            <a:endParaRPr lang="en-US" sz="2800" dirty="0" smtClean="0"/>
          </a:p>
        </p:txBody>
      </p:sp>
    </p:spTree>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p>
            <a:fld id="{63D98D04-7F49-493B-A0AE-F9B31545EA33}" type="slidenum">
              <a:rPr lang="en-US" smtClean="0">
                <a:latin typeface="Arial" pitchFamily="34" charset="0"/>
              </a:rPr>
              <a:pPr/>
              <a:t>27</a:t>
            </a:fld>
            <a:endParaRPr lang="en-US" smtClean="0">
              <a:latin typeface="Arial" pitchFamily="34" charset="0"/>
            </a:endParaRPr>
          </a:p>
        </p:txBody>
      </p:sp>
      <p:sp>
        <p:nvSpPr>
          <p:cNvPr id="31747" name="Rectangle 2"/>
          <p:cNvSpPr>
            <a:spLocks noGrp="1" noChangeArrowheads="1"/>
          </p:cNvSpPr>
          <p:nvPr>
            <p:ph type="title"/>
          </p:nvPr>
        </p:nvSpPr>
        <p:spPr>
          <a:xfrm>
            <a:off x="533400" y="1143000"/>
            <a:ext cx="8001000" cy="1311275"/>
          </a:xfrm>
        </p:spPr>
        <p:txBody>
          <a:bodyPr/>
          <a:lstStyle/>
          <a:p>
            <a:pPr eaLnBrk="1" hangingPunct="1"/>
            <a:r>
              <a:rPr lang="en-US" sz="3600" smtClean="0"/>
              <a:t>SI/HI Screens</a:t>
            </a:r>
            <a:br>
              <a:rPr lang="en-US" sz="3600" smtClean="0"/>
            </a:br>
            <a:r>
              <a:rPr lang="en-US" sz="3600" i="1" smtClean="0"/>
              <a:t>Always Ask/Always Act</a:t>
            </a:r>
            <a:br>
              <a:rPr lang="en-US" sz="3600" i="1" smtClean="0"/>
            </a:br>
            <a:r>
              <a:rPr lang="en-US" sz="3600" smtClean="0"/>
              <a:t>Clinic Data</a:t>
            </a:r>
          </a:p>
        </p:txBody>
      </p:sp>
      <p:sp>
        <p:nvSpPr>
          <p:cNvPr id="62467" name="Rectangle 3"/>
          <p:cNvSpPr>
            <a:spLocks noGrp="1" noChangeArrowheads="1"/>
          </p:cNvSpPr>
          <p:nvPr>
            <p:ph type="body" idx="1"/>
          </p:nvPr>
        </p:nvSpPr>
        <p:spPr>
          <a:xfrm>
            <a:off x="533400" y="2895600"/>
            <a:ext cx="8001000" cy="3048000"/>
          </a:xfrm>
        </p:spPr>
        <p:txBody>
          <a:bodyPr/>
          <a:lstStyle/>
          <a:p>
            <a:pPr eaLnBrk="1" hangingPunct="1">
              <a:defRPr/>
            </a:pPr>
            <a:r>
              <a:rPr lang="en-US" dirty="0" smtClean="0">
                <a:effectLst>
                  <a:outerShdw blurRad="38100" dist="38100" dir="2700000" algn="tl">
                    <a:srgbClr val="000000"/>
                  </a:outerShdw>
                </a:effectLst>
              </a:rPr>
              <a:t>98% of 1,266 encounters sampled (12/day) were screened per protocol</a:t>
            </a:r>
          </a:p>
          <a:p>
            <a:pPr eaLnBrk="1" hangingPunct="1">
              <a:defRPr/>
            </a:pPr>
            <a:r>
              <a:rPr lang="en-US" dirty="0" smtClean="0">
                <a:effectLst>
                  <a:outerShdw blurRad="38100" dist="38100" dir="2700000" algn="tl">
                    <a:srgbClr val="000000"/>
                  </a:outerShdw>
                </a:effectLst>
              </a:rPr>
              <a:t>Less than 1% had positive SI or HI</a:t>
            </a:r>
          </a:p>
          <a:p>
            <a:pPr eaLnBrk="1" hangingPunct="1">
              <a:defRPr/>
            </a:pPr>
            <a:r>
              <a:rPr lang="en-US" dirty="0" smtClean="0">
                <a:effectLst>
                  <a:outerShdw blurRad="38100" dist="38100" dir="2700000" algn="tl">
                    <a:srgbClr val="000000"/>
                  </a:outerShdw>
                </a:effectLst>
              </a:rPr>
              <a:t>All +’s had appropriate follow-up</a:t>
            </a:r>
          </a:p>
        </p:txBody>
      </p:sp>
    </p:spTree>
  </p:cSld>
  <p:clrMapOvr>
    <a:masterClrMapping/>
  </p:clrMapOvr>
  <p:transition spd="med">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0D4E7B1-192F-49BB-82F5-AF8D9E455273}" type="slidenum">
              <a:rPr lang="en-US" smtClean="0"/>
              <a:pPr>
                <a:defRPr/>
              </a:pPr>
              <a:t>28</a:t>
            </a:fld>
            <a:endParaRPr lang="en-US"/>
          </a:p>
        </p:txBody>
      </p:sp>
      <p:graphicFrame>
        <p:nvGraphicFramePr>
          <p:cNvPr id="9" name="Chart 8"/>
          <p:cNvGraphicFramePr/>
          <p:nvPr/>
        </p:nvGraphicFramePr>
        <p:xfrm>
          <a:off x="1371600" y="609600"/>
          <a:ext cx="2937874" cy="3330018"/>
        </p:xfrm>
        <a:graphic>
          <a:graphicData uri="http://schemas.openxmlformats.org/drawingml/2006/chart">
            <c:chart xmlns:c="http://schemas.openxmlformats.org/drawingml/2006/chart" xmlns:r="http://schemas.openxmlformats.org/officeDocument/2006/relationships" r:id="rId2"/>
          </a:graphicData>
        </a:graphic>
      </p:graphicFrame>
      <p:sp>
        <p:nvSpPr>
          <p:cNvPr id="10" name="Oval Callout 9"/>
          <p:cNvSpPr/>
          <p:nvPr/>
        </p:nvSpPr>
        <p:spPr bwMode="auto">
          <a:xfrm rot="11340000">
            <a:off x="3205997" y="2855242"/>
            <a:ext cx="4542181" cy="2377440"/>
          </a:xfrm>
          <a:prstGeom prst="wedgeEllipseCallout">
            <a:avLst>
              <a:gd name="adj1" fmla="val 71304"/>
              <a:gd name="adj2" fmla="val 16604"/>
            </a:avLst>
          </a:prstGeo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ln w="9525" cap="flat" cmpd="sng" algn="ctr">
            <a:solidFill>
              <a:schemeClr val="tx1"/>
            </a:solidFill>
            <a:prstDash val="solid"/>
            <a:round/>
            <a:headEnd type="none" w="med" len="med"/>
            <a:tailEnd type="none" w="med" len="med"/>
          </a:ln>
          <a:effectLst>
            <a:outerShdw blurRad="50800" dist="38100" dir="5400000" algn="t" rotWithShape="0">
              <a:prstClr val="black">
                <a:alpha val="40000"/>
              </a:prstClr>
            </a:outerShdw>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spAutoFit/>
          </a:bodyPr>
          <a:lstStyle>
            <a:defPPr>
              <a:defRPr lang="en-US"/>
            </a:defPPr>
            <a:lvl1pPr algn="l" rtl="0" fontAlgn="base">
              <a:spcBef>
                <a:spcPct val="0"/>
              </a:spcBef>
              <a:spcAft>
                <a:spcPct val="0"/>
              </a:spcAft>
              <a:defRPr sz="9500" kern="1200">
                <a:solidFill>
                  <a:schemeClr val="tx1"/>
                </a:solidFill>
                <a:latin typeface="Arial" charset="0"/>
                <a:ea typeface="+mn-ea"/>
                <a:cs typeface="+mn-cs"/>
              </a:defRPr>
            </a:lvl1pPr>
            <a:lvl2pPr marL="457167" algn="l" rtl="0" fontAlgn="base">
              <a:spcBef>
                <a:spcPct val="0"/>
              </a:spcBef>
              <a:spcAft>
                <a:spcPct val="0"/>
              </a:spcAft>
              <a:defRPr sz="9500" kern="1200">
                <a:solidFill>
                  <a:schemeClr val="tx1"/>
                </a:solidFill>
                <a:latin typeface="Arial" charset="0"/>
                <a:ea typeface="+mn-ea"/>
                <a:cs typeface="+mn-cs"/>
              </a:defRPr>
            </a:lvl2pPr>
            <a:lvl3pPr marL="914334" algn="l" rtl="0" fontAlgn="base">
              <a:spcBef>
                <a:spcPct val="0"/>
              </a:spcBef>
              <a:spcAft>
                <a:spcPct val="0"/>
              </a:spcAft>
              <a:defRPr sz="9500" kern="1200">
                <a:solidFill>
                  <a:schemeClr val="tx1"/>
                </a:solidFill>
                <a:latin typeface="Arial" charset="0"/>
                <a:ea typeface="+mn-ea"/>
                <a:cs typeface="+mn-cs"/>
              </a:defRPr>
            </a:lvl3pPr>
            <a:lvl4pPr marL="1371501" algn="l" rtl="0" fontAlgn="base">
              <a:spcBef>
                <a:spcPct val="0"/>
              </a:spcBef>
              <a:spcAft>
                <a:spcPct val="0"/>
              </a:spcAft>
              <a:defRPr sz="9500" kern="1200">
                <a:solidFill>
                  <a:schemeClr val="tx1"/>
                </a:solidFill>
                <a:latin typeface="Arial" charset="0"/>
                <a:ea typeface="+mn-ea"/>
                <a:cs typeface="+mn-cs"/>
              </a:defRPr>
            </a:lvl4pPr>
            <a:lvl5pPr marL="1828669" algn="l" rtl="0" fontAlgn="base">
              <a:spcBef>
                <a:spcPct val="0"/>
              </a:spcBef>
              <a:spcAft>
                <a:spcPct val="0"/>
              </a:spcAft>
              <a:defRPr sz="9500" kern="1200">
                <a:solidFill>
                  <a:schemeClr val="tx1"/>
                </a:solidFill>
                <a:latin typeface="Arial" charset="0"/>
                <a:ea typeface="+mn-ea"/>
                <a:cs typeface="+mn-cs"/>
              </a:defRPr>
            </a:lvl5pPr>
            <a:lvl6pPr marL="2285836" algn="l" defTabSz="914334" rtl="0" eaLnBrk="1" latinLnBrk="0" hangingPunct="1">
              <a:defRPr sz="9500" kern="1200">
                <a:solidFill>
                  <a:schemeClr val="tx1"/>
                </a:solidFill>
                <a:latin typeface="Arial" charset="0"/>
                <a:ea typeface="+mn-ea"/>
                <a:cs typeface="+mn-cs"/>
              </a:defRPr>
            </a:lvl6pPr>
            <a:lvl7pPr marL="2743002" algn="l" defTabSz="914334" rtl="0" eaLnBrk="1" latinLnBrk="0" hangingPunct="1">
              <a:defRPr sz="9500" kern="1200">
                <a:solidFill>
                  <a:schemeClr val="tx1"/>
                </a:solidFill>
                <a:latin typeface="Arial" charset="0"/>
                <a:ea typeface="+mn-ea"/>
                <a:cs typeface="+mn-cs"/>
              </a:defRPr>
            </a:lvl7pPr>
            <a:lvl8pPr marL="3200170" algn="l" defTabSz="914334" rtl="0" eaLnBrk="1" latinLnBrk="0" hangingPunct="1">
              <a:defRPr sz="9500" kern="1200">
                <a:solidFill>
                  <a:schemeClr val="tx1"/>
                </a:solidFill>
                <a:latin typeface="Arial" charset="0"/>
                <a:ea typeface="+mn-ea"/>
                <a:cs typeface="+mn-cs"/>
              </a:defRPr>
            </a:lvl8pPr>
            <a:lvl9pPr marL="3657337" algn="l" defTabSz="914334" rtl="0" eaLnBrk="1" latinLnBrk="0" hangingPunct="1">
              <a:defRPr sz="9500" kern="1200">
                <a:solidFill>
                  <a:schemeClr val="tx1"/>
                </a:solidFill>
                <a:latin typeface="Arial" charset="0"/>
                <a:ea typeface="+mn-ea"/>
                <a:cs typeface="+mn-cs"/>
              </a:defRPr>
            </a:lvl9pPr>
          </a:lstStyle>
          <a:p>
            <a:pPr marL="1803400" marR="0" indent="-1803400" algn="l" defTabSz="4806950" rtl="0" eaLnBrk="1" fontAlgn="base" latinLnBrk="0" hangingPunct="1">
              <a:lnSpc>
                <a:spcPct val="100000"/>
              </a:lnSpc>
              <a:spcBef>
                <a:spcPct val="0"/>
              </a:spcBef>
              <a:spcAft>
                <a:spcPct val="0"/>
              </a:spcAft>
              <a:buClrTx/>
              <a:buSzTx/>
              <a:buFontTx/>
              <a:buNone/>
              <a:tabLst/>
            </a:pPr>
            <a:endParaRPr kumimoji="0" lang="en-US" sz="9500" b="0" i="0" u="none" strike="noStrike" cap="none" normalizeH="0" baseline="0" smtClean="0">
              <a:ln>
                <a:noFill/>
              </a:ln>
              <a:solidFill>
                <a:schemeClr val="tx1"/>
              </a:solidFill>
              <a:effectLst/>
              <a:latin typeface="Arial" charset="0"/>
            </a:endParaRPr>
          </a:p>
        </p:txBody>
      </p:sp>
      <p:graphicFrame>
        <p:nvGraphicFramePr>
          <p:cNvPr id="11" name="Chart 10"/>
          <p:cNvGraphicFramePr/>
          <p:nvPr/>
        </p:nvGraphicFramePr>
        <p:xfrm>
          <a:off x="3810000" y="2667000"/>
          <a:ext cx="2811241" cy="326274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1"/>
          <p:cNvSpPr txBox="1"/>
          <p:nvPr/>
        </p:nvSpPr>
        <p:spPr>
          <a:xfrm>
            <a:off x="4800600" y="4953000"/>
            <a:ext cx="2057400" cy="762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600" dirty="0" smtClean="0"/>
              <a:t>All 4 High-Risk Screens Resulted in Hospitalizations</a:t>
            </a:r>
            <a:endParaRPr lang="en-US" sz="600" dirty="0"/>
          </a:p>
        </p:txBody>
      </p:sp>
    </p:spTree>
  </p:cSld>
  <p:clrMapOvr>
    <a:masterClrMapping/>
  </p:clrMapOvr>
  <p:transition spd="med">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0D4E7B1-192F-49BB-82F5-AF8D9E455273}" type="slidenum">
              <a:rPr lang="en-US" smtClean="0"/>
              <a:pPr>
                <a:defRPr/>
              </a:pPr>
              <a:t>29</a:t>
            </a:fld>
            <a:endParaRPr lang="en-US"/>
          </a:p>
        </p:txBody>
      </p:sp>
      <p:graphicFrame>
        <p:nvGraphicFramePr>
          <p:cNvPr id="7" name="Chart 6"/>
          <p:cNvGraphicFramePr/>
          <p:nvPr/>
        </p:nvGraphicFramePr>
        <p:xfrm>
          <a:off x="1714500" y="1447800"/>
          <a:ext cx="5715000" cy="3962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E33ABD17-6B78-4255-ACAC-DB5105F8D198}" type="slidenum">
              <a:rPr lang="en-US" smtClean="0">
                <a:latin typeface="Arial" pitchFamily="34" charset="0"/>
              </a:rPr>
              <a:pPr/>
              <a:t>3</a:t>
            </a:fld>
            <a:endParaRPr lang="en-US" smtClean="0">
              <a:latin typeface="Arial" pitchFamily="34" charset="0"/>
            </a:endParaRPr>
          </a:p>
        </p:txBody>
      </p:sp>
      <p:sp>
        <p:nvSpPr>
          <p:cNvPr id="8195" name="Rectangle 2"/>
          <p:cNvSpPr>
            <a:spLocks noGrp="1" noChangeArrowheads="1"/>
          </p:cNvSpPr>
          <p:nvPr>
            <p:ph type="title"/>
          </p:nvPr>
        </p:nvSpPr>
        <p:spPr>
          <a:xfrm>
            <a:off x="533400" y="914400"/>
            <a:ext cx="8001000" cy="1311275"/>
          </a:xfrm>
        </p:spPr>
        <p:txBody>
          <a:bodyPr/>
          <a:lstStyle/>
          <a:p>
            <a:pPr eaLnBrk="1" hangingPunct="1"/>
            <a:r>
              <a:rPr lang="en-US" smtClean="0"/>
              <a:t>Goals (cont.)</a:t>
            </a:r>
          </a:p>
        </p:txBody>
      </p:sp>
      <p:sp>
        <p:nvSpPr>
          <p:cNvPr id="8196" name="Rectangle 3"/>
          <p:cNvSpPr>
            <a:spLocks noGrp="1" noChangeArrowheads="1"/>
          </p:cNvSpPr>
          <p:nvPr>
            <p:ph type="body" idx="1"/>
          </p:nvPr>
        </p:nvSpPr>
        <p:spPr>
          <a:xfrm>
            <a:off x="533400" y="2057400"/>
            <a:ext cx="8610600" cy="3200400"/>
          </a:xfrm>
        </p:spPr>
        <p:txBody>
          <a:bodyPr/>
          <a:lstStyle/>
          <a:p>
            <a:pPr eaLnBrk="1" hangingPunct="1">
              <a:lnSpc>
                <a:spcPct val="90000"/>
              </a:lnSpc>
            </a:pPr>
            <a:r>
              <a:rPr lang="en-US" sz="2400" smtClean="0"/>
              <a:t>Review outcome/impact data: </a:t>
            </a:r>
          </a:p>
          <a:p>
            <a:pPr lvl="1" eaLnBrk="1" hangingPunct="1">
              <a:lnSpc>
                <a:spcPct val="90000"/>
              </a:lnSpc>
            </a:pPr>
            <a:r>
              <a:rPr lang="en-US" sz="2000" smtClean="0">
                <a:ea typeface="ＭＳ Ｐゴシック"/>
              </a:rPr>
              <a:t>Model Fidelity Data (IPC,MHI)</a:t>
            </a:r>
          </a:p>
          <a:p>
            <a:pPr lvl="1" eaLnBrk="1" hangingPunct="1">
              <a:lnSpc>
                <a:spcPct val="90000"/>
              </a:lnSpc>
            </a:pPr>
            <a:r>
              <a:rPr lang="en-US" sz="2000" smtClean="0">
                <a:ea typeface="ＭＳ Ｐゴシック"/>
              </a:rPr>
              <a:t>Suicide/Homicide Prevention (MHI)</a:t>
            </a:r>
          </a:p>
          <a:p>
            <a:pPr lvl="1" eaLnBrk="1" hangingPunct="1">
              <a:lnSpc>
                <a:spcPct val="90000"/>
              </a:lnSpc>
            </a:pPr>
            <a:r>
              <a:rPr lang="en-US" sz="2000" smtClean="0">
                <a:ea typeface="ＭＳ Ｐゴシック"/>
              </a:rPr>
              <a:t> Depression &amp; Prescription Impact Data (IPC)</a:t>
            </a:r>
          </a:p>
          <a:p>
            <a:pPr lvl="1" eaLnBrk="1" hangingPunct="1">
              <a:lnSpc>
                <a:spcPct val="90000"/>
              </a:lnSpc>
            </a:pPr>
            <a:r>
              <a:rPr lang="en-US" sz="2000" smtClean="0">
                <a:ea typeface="ＭＳ Ｐゴシック"/>
              </a:rPr>
              <a:t>Substance Use Disorders (MHI)</a:t>
            </a:r>
          </a:p>
          <a:p>
            <a:pPr lvl="1" eaLnBrk="1" hangingPunct="1">
              <a:lnSpc>
                <a:spcPct val="90000"/>
              </a:lnSpc>
            </a:pPr>
            <a:r>
              <a:rPr lang="en-US" sz="2000" smtClean="0">
                <a:ea typeface="ＭＳ Ｐゴシック"/>
              </a:rPr>
              <a:t>Metabolic, Pain and other medical issues (MHI/IPC)</a:t>
            </a:r>
          </a:p>
          <a:p>
            <a:pPr lvl="1" eaLnBrk="1" hangingPunct="1">
              <a:lnSpc>
                <a:spcPct val="90000"/>
              </a:lnSpc>
            </a:pPr>
            <a:r>
              <a:rPr lang="en-US" sz="2000" smtClean="0">
                <a:ea typeface="ＭＳ Ｐゴシック"/>
              </a:rPr>
              <a:t>PC satisfaction (MHI)</a:t>
            </a:r>
          </a:p>
        </p:txBody>
      </p:sp>
    </p:spTree>
  </p:cSld>
  <p:clrMapOvr>
    <a:masterClrMapping/>
  </p:clrMapOvr>
  <p:transition spd="med">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IPC Antidepressant Data</a:t>
            </a:r>
          </a:p>
        </p:txBody>
      </p:sp>
      <p:sp>
        <p:nvSpPr>
          <p:cNvPr id="32771" name="Slide Number Placeholder 3"/>
          <p:cNvSpPr>
            <a:spLocks noGrp="1"/>
          </p:cNvSpPr>
          <p:nvPr>
            <p:ph type="sldNum" sz="quarter" idx="12"/>
          </p:nvPr>
        </p:nvSpPr>
        <p:spPr>
          <a:noFill/>
        </p:spPr>
        <p:txBody>
          <a:bodyPr/>
          <a:lstStyle/>
          <a:p>
            <a:fld id="{E5FC68C5-D31A-48CD-A97C-06FE1CC93425}" type="slidenum">
              <a:rPr lang="en-US" smtClean="0">
                <a:latin typeface="Arial" pitchFamily="34" charset="0"/>
              </a:rPr>
              <a:pPr/>
              <a:t>30</a:t>
            </a:fld>
            <a:endParaRPr lang="en-US" smtClean="0">
              <a:latin typeface="Arial" pitchFamily="34" charset="0"/>
            </a:endParaRPr>
          </a:p>
        </p:txBody>
      </p:sp>
      <p:pic>
        <p:nvPicPr>
          <p:cNvPr id="32772" name="Picture 7" descr="Picture1.png"/>
          <p:cNvPicPr>
            <a:picLocks noChangeAspect="1"/>
          </p:cNvPicPr>
          <p:nvPr/>
        </p:nvPicPr>
        <p:blipFill>
          <a:blip r:embed="rId3"/>
          <a:srcRect/>
          <a:stretch>
            <a:fillRect/>
          </a:stretch>
        </p:blipFill>
        <p:spPr bwMode="auto">
          <a:xfrm>
            <a:off x="609600" y="1295400"/>
            <a:ext cx="2676525" cy="2322513"/>
          </a:xfrm>
          <a:prstGeom prst="rect">
            <a:avLst/>
          </a:prstGeom>
          <a:noFill/>
          <a:ln w="9525">
            <a:noFill/>
            <a:miter lim="800000"/>
            <a:headEnd/>
            <a:tailEnd/>
          </a:ln>
        </p:spPr>
      </p:pic>
      <p:pic>
        <p:nvPicPr>
          <p:cNvPr id="32773" name="Picture 8" descr="Picture2.png"/>
          <p:cNvPicPr>
            <a:picLocks noChangeAspect="1"/>
          </p:cNvPicPr>
          <p:nvPr/>
        </p:nvPicPr>
        <p:blipFill>
          <a:blip r:embed="rId4"/>
          <a:srcRect/>
          <a:stretch>
            <a:fillRect/>
          </a:stretch>
        </p:blipFill>
        <p:spPr bwMode="auto">
          <a:xfrm>
            <a:off x="3200400" y="2362200"/>
            <a:ext cx="2681288" cy="2286000"/>
          </a:xfrm>
          <a:prstGeom prst="rect">
            <a:avLst/>
          </a:prstGeom>
          <a:noFill/>
          <a:ln w="9525">
            <a:noFill/>
            <a:miter lim="800000"/>
            <a:headEnd/>
            <a:tailEnd/>
          </a:ln>
        </p:spPr>
      </p:pic>
      <p:pic>
        <p:nvPicPr>
          <p:cNvPr id="32774" name="Picture 9" descr="Picture3.png"/>
          <p:cNvPicPr>
            <a:picLocks noChangeAspect="1"/>
          </p:cNvPicPr>
          <p:nvPr/>
        </p:nvPicPr>
        <p:blipFill>
          <a:blip r:embed="rId5"/>
          <a:srcRect/>
          <a:stretch>
            <a:fillRect/>
          </a:stretch>
        </p:blipFill>
        <p:spPr bwMode="auto">
          <a:xfrm>
            <a:off x="5791200" y="3886200"/>
            <a:ext cx="2603500" cy="2243138"/>
          </a:xfrm>
          <a:prstGeom prst="rect">
            <a:avLst/>
          </a:prstGeom>
          <a:noFill/>
          <a:ln w="9525">
            <a:noFill/>
            <a:miter lim="800000"/>
            <a:headEnd/>
            <a:tailEnd/>
          </a:ln>
        </p:spPr>
      </p:pic>
    </p:spTree>
  </p:cSld>
  <p:clrMapOvr>
    <a:masterClrMapping/>
  </p:clrMapOvr>
  <p:transition spd="med">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IPC Antidepressant Data</a:t>
            </a:r>
          </a:p>
        </p:txBody>
      </p:sp>
      <p:graphicFrame>
        <p:nvGraphicFramePr>
          <p:cNvPr id="5" name="Content Placeholder 4"/>
          <p:cNvGraphicFramePr>
            <a:graphicFrameLocks noGrp="1"/>
          </p:cNvGraphicFramePr>
          <p:nvPr>
            <p:ph idx="1"/>
          </p:nvPr>
        </p:nvGraphicFramePr>
        <p:xfrm>
          <a:off x="533400" y="1981200"/>
          <a:ext cx="7772400" cy="411480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64541">
                <a:tc>
                  <a:txBody>
                    <a:bodyPr/>
                    <a:lstStyle/>
                    <a:p>
                      <a:pPr marL="0" marR="0" lvl="0" indent="0" algn="l" defTabSz="4703763" rtl="0" eaLnBrk="1" fontAlgn="base" latinLnBrk="0" hangingPunct="1">
                        <a:lnSpc>
                          <a:spcPct val="100000"/>
                        </a:lnSpc>
                        <a:spcBef>
                          <a:spcPct val="20000"/>
                        </a:spcBef>
                        <a:spcAft>
                          <a:spcPct val="0"/>
                        </a:spcAft>
                        <a:buClrTx/>
                        <a:buSzTx/>
                        <a:buFontTx/>
                        <a:buNone/>
                        <a:tabLst/>
                      </a:pPr>
                      <a:endParaRPr kumimoji="0" lang="en-US" sz="2000" b="1" i="0" u="none" strike="noStrike" cap="none" spc="0"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ndParaRPr>
                    </a:p>
                  </a:txBody>
                  <a:tcPr horzOverflow="overflow"/>
                </a:tc>
                <a:tc gridSpan="4">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dirty="0" smtClean="0">
                          <a:ln w="1905"/>
                          <a:solidFill>
                            <a:schemeClr val="tx1"/>
                          </a:solidFill>
                          <a:effectLst>
                            <a:innerShdw blurRad="69850" dist="43180" dir="5400000">
                              <a:srgbClr val="000000">
                                <a:alpha val="65000"/>
                              </a:srgbClr>
                            </a:innerShdw>
                          </a:effectLst>
                          <a:latin typeface="Arial" pitchFamily="34" charset="0"/>
                        </a:rPr>
                        <a:t>Number of anti-depressant prescriptions written</a:t>
                      </a:r>
                    </a:p>
                  </a:txBody>
                  <a:tcPr horzOverflow="overflow"/>
                </a:tc>
                <a:tc hMerge="1">
                  <a:txBody>
                    <a:bodyPr/>
                    <a:lstStyle/>
                    <a:p>
                      <a:endParaRPr lang="en-US"/>
                    </a:p>
                  </a:txBody>
                  <a:tcPr/>
                </a:tc>
                <a:tc hMerge="1">
                  <a:txBody>
                    <a:bodyPr/>
                    <a:lstStyle/>
                    <a:p>
                      <a:endParaRPr lang="en-US"/>
                    </a:p>
                  </a:txBody>
                  <a:tcPr/>
                </a:tc>
                <a:tc hMerge="1">
                  <a:txBody>
                    <a:bodyPr/>
                    <a:lstStyle/>
                    <a:p>
                      <a:endParaRPr lang="en-US"/>
                    </a:p>
                  </a:txBody>
                  <a:tcPr/>
                </a:tc>
              </a:tr>
              <a:tr h="364541">
                <a:tc>
                  <a:txBody>
                    <a:bodyPr/>
                    <a:lstStyle/>
                    <a:p>
                      <a:pPr marL="0" marR="0" lvl="0" indent="0" algn="l" defTabSz="4703763" rtl="0" eaLnBrk="1" fontAlgn="base" latinLnBrk="0" hangingPunct="1">
                        <a:lnSpc>
                          <a:spcPct val="100000"/>
                        </a:lnSpc>
                        <a:spcBef>
                          <a:spcPct val="20000"/>
                        </a:spcBef>
                        <a:spcAft>
                          <a:spcPct val="0"/>
                        </a:spcAft>
                        <a:buClrTx/>
                        <a:buSzTx/>
                        <a:buFontTx/>
                        <a:buNone/>
                        <a:tabLst/>
                      </a:pPr>
                      <a:endPar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ndParaRPr>
                    </a:p>
                  </a:txBody>
                  <a:tcPr horzOverflow="overflow"/>
                </a:tc>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Pre-IPC</a:t>
                      </a:r>
                    </a:p>
                  </a:txBody>
                  <a:tcPr horzOverflow="overflow"/>
                </a:tc>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Post-IPC</a:t>
                      </a:r>
                    </a:p>
                  </a:txBody>
                  <a:tcPr horzOverflow="overflow"/>
                </a:tc>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Change (%)</a:t>
                      </a:r>
                    </a:p>
                  </a:txBody>
                  <a:tcPr horzOverflow="overflow"/>
                </a:tc>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Sig.</a:t>
                      </a:r>
                    </a:p>
                  </a:txBody>
                  <a:tcPr horzOverflow="overflow"/>
                </a:tc>
              </a:tr>
              <a:tr h="644957">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TOTAL</a:t>
                      </a:r>
                    </a:p>
                  </a:txBody>
                  <a:tcPr horzOverflow="overflow"/>
                </a:tc>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14,149</a:t>
                      </a:r>
                    </a:p>
                  </a:txBody>
                  <a:tcPr anchor="ctr" horzOverflow="overflow"/>
                </a:tc>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16,241</a:t>
                      </a:r>
                    </a:p>
                  </a:txBody>
                  <a:tcPr anchor="ctr" horzOverflow="overflow"/>
                </a:tc>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+2,092 (+15%)</a:t>
                      </a:r>
                    </a:p>
                  </a:txBody>
                  <a:tcPr anchor="ctr" horzOverflow="overflow"/>
                </a:tc>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p=0.033</a:t>
                      </a:r>
                    </a:p>
                  </a:txBody>
                  <a:tcPr anchor="ctr" horzOverflow="overflow"/>
                </a:tc>
              </a:tr>
              <a:tr h="1205789">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Among the bottom quartile of providers</a:t>
                      </a:r>
                    </a:p>
                  </a:txBody>
                  <a:tcPr horzOverflow="overflow"/>
                </a:tc>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564</a:t>
                      </a:r>
                    </a:p>
                  </a:txBody>
                  <a:tcPr anchor="ctr" horzOverflow="overflow"/>
                </a:tc>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1,823</a:t>
                      </a:r>
                    </a:p>
                  </a:txBody>
                  <a:tcPr anchor="ctr" horzOverflow="overflow"/>
                </a:tc>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+1,259 (323%)</a:t>
                      </a:r>
                    </a:p>
                  </a:txBody>
                  <a:tcPr anchor="ctr" horzOverflow="overflow"/>
                </a:tc>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p=0.028</a:t>
                      </a:r>
                    </a:p>
                  </a:txBody>
                  <a:tcPr anchor="ctr" horzOverflow="overflow"/>
                </a:tc>
              </a:tr>
              <a:tr h="925373">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Among the top 10% providers</a:t>
                      </a:r>
                    </a:p>
                  </a:txBody>
                  <a:tcPr horzOverflow="overflow"/>
                </a:tc>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4,033</a:t>
                      </a:r>
                    </a:p>
                  </a:txBody>
                  <a:tcPr anchor="ctr" horzOverflow="overflow"/>
                </a:tc>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2,852</a:t>
                      </a:r>
                    </a:p>
                  </a:txBody>
                  <a:tcPr anchor="ctr" horzOverflow="overflow"/>
                </a:tc>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-1,180 (-29%)</a:t>
                      </a:r>
                    </a:p>
                  </a:txBody>
                  <a:tcPr anchor="ctr" horzOverflow="overflow"/>
                </a:tc>
                <a:tc>
                  <a:txBody>
                    <a:bodyPr/>
                    <a:lstStyle/>
                    <a:p>
                      <a:pPr marL="0" marR="0" lvl="0" indent="0" algn="ctr" defTabSz="4703763" rtl="0" eaLnBrk="1" fontAlgn="base" latinLnBrk="0" hangingPunct="1">
                        <a:lnSpc>
                          <a:spcPct val="100000"/>
                        </a:lnSpc>
                        <a:spcBef>
                          <a:spcPct val="20000"/>
                        </a:spcBef>
                        <a:spcAft>
                          <a:spcPct val="0"/>
                        </a:spcAft>
                        <a:buClrTx/>
                        <a:buSzTx/>
                        <a:buFontTx/>
                        <a:buNone/>
                        <a:tabLst/>
                      </a:pPr>
                      <a:r>
                        <a:rPr kumimoji="0" lang="en-US" sz="2000" b="1" i="0" u="none" strike="noStrike" cap="none" spc="0"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N/A</a:t>
                      </a:r>
                    </a:p>
                  </a:txBody>
                  <a:tcPr anchor="ctr" horzOverflow="overflow"/>
                </a:tc>
              </a:tr>
            </a:tbl>
          </a:graphicData>
        </a:graphic>
      </p:graphicFrame>
      <p:sp>
        <p:nvSpPr>
          <p:cNvPr id="33796" name="Slide Number Placeholder 3"/>
          <p:cNvSpPr>
            <a:spLocks noGrp="1"/>
          </p:cNvSpPr>
          <p:nvPr>
            <p:ph type="sldNum" sz="quarter" idx="12"/>
          </p:nvPr>
        </p:nvSpPr>
        <p:spPr>
          <a:noFill/>
        </p:spPr>
        <p:txBody>
          <a:bodyPr/>
          <a:lstStyle/>
          <a:p>
            <a:fld id="{5BFBE709-06AE-417F-9CB5-52F9C99C4632}" type="slidenum">
              <a:rPr lang="en-US" smtClean="0">
                <a:latin typeface="Arial" pitchFamily="34" charset="0"/>
              </a:rPr>
              <a:pPr/>
              <a:t>31</a:t>
            </a:fld>
            <a:endParaRPr lang="en-US" smtClean="0">
              <a:latin typeface="Arial" pitchFamily="34" charset="0"/>
            </a:endParaRPr>
          </a:p>
        </p:txBody>
      </p:sp>
    </p:spTree>
  </p:cSld>
  <p:clrMapOvr>
    <a:masterClrMapping/>
  </p:clrMapOvr>
  <p:transition spd="med">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Fidelity Data</a:t>
            </a:r>
          </a:p>
        </p:txBody>
      </p:sp>
      <p:sp>
        <p:nvSpPr>
          <p:cNvPr id="34819" name="Content Placeholder 2"/>
          <p:cNvSpPr>
            <a:spLocks noGrp="1"/>
          </p:cNvSpPr>
          <p:nvPr>
            <p:ph idx="1"/>
          </p:nvPr>
        </p:nvSpPr>
        <p:spPr/>
        <p:txBody>
          <a:bodyPr/>
          <a:lstStyle/>
          <a:p>
            <a:r>
              <a:rPr lang="en-US" dirty="0" smtClean="0"/>
              <a:t>30 minutes or less:</a:t>
            </a:r>
          </a:p>
          <a:p>
            <a:pPr lvl="1"/>
            <a:r>
              <a:rPr lang="en-US" dirty="0" smtClean="0">
                <a:ea typeface="ＭＳ Ｐゴシック"/>
              </a:rPr>
              <a:t>IPC: 70%</a:t>
            </a:r>
          </a:p>
          <a:p>
            <a:pPr lvl="1"/>
            <a:r>
              <a:rPr lang="en-US" dirty="0" smtClean="0">
                <a:ea typeface="ＭＳ Ｐゴシック"/>
              </a:rPr>
              <a:t>MHI: 75% </a:t>
            </a:r>
          </a:p>
        </p:txBody>
      </p:sp>
      <p:sp>
        <p:nvSpPr>
          <p:cNvPr id="34820" name="Slide Number Placeholder 3"/>
          <p:cNvSpPr>
            <a:spLocks noGrp="1"/>
          </p:cNvSpPr>
          <p:nvPr>
            <p:ph type="sldNum" sz="quarter" idx="12"/>
          </p:nvPr>
        </p:nvSpPr>
        <p:spPr>
          <a:noFill/>
        </p:spPr>
        <p:txBody>
          <a:bodyPr/>
          <a:lstStyle/>
          <a:p>
            <a:fld id="{71F7BEB4-DF5D-40D6-9EDB-775786209CA5}" type="slidenum">
              <a:rPr lang="en-US" smtClean="0">
                <a:latin typeface="Arial" pitchFamily="34" charset="0"/>
              </a:rPr>
              <a:pPr/>
              <a:t>32</a:t>
            </a:fld>
            <a:endParaRPr lang="en-US" smtClean="0">
              <a:latin typeface="Arial" pitchFamily="34" charset="0"/>
            </a:endParaRPr>
          </a:p>
        </p:txBody>
      </p:sp>
      <p:graphicFrame>
        <p:nvGraphicFramePr>
          <p:cNvPr id="5" name="Chart 4"/>
          <p:cNvGraphicFramePr/>
          <p:nvPr/>
        </p:nvGraphicFramePr>
        <p:xfrm>
          <a:off x="3124200" y="2362200"/>
          <a:ext cx="5676900"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0D4E7B1-192F-49BB-82F5-AF8D9E455273}" type="slidenum">
              <a:rPr lang="en-US" smtClean="0"/>
              <a:pPr>
                <a:defRPr/>
              </a:pPr>
              <a:t>33</a:t>
            </a:fld>
            <a:endParaRPr lang="en-US"/>
          </a:p>
        </p:txBody>
      </p:sp>
      <p:graphicFrame>
        <p:nvGraphicFramePr>
          <p:cNvPr id="6" name="Chart 5"/>
          <p:cNvGraphicFramePr/>
          <p:nvPr/>
        </p:nvGraphicFramePr>
        <p:xfrm>
          <a:off x="4114800" y="2209800"/>
          <a:ext cx="3886200" cy="30480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1"/>
          <p:cNvSpPr>
            <a:spLocks noGrp="1"/>
          </p:cNvSpPr>
          <p:nvPr>
            <p:ph type="title"/>
          </p:nvPr>
        </p:nvSpPr>
        <p:spPr>
          <a:xfrm>
            <a:off x="609600" y="152400"/>
            <a:ext cx="8001000" cy="1311275"/>
          </a:xfrm>
        </p:spPr>
        <p:txBody>
          <a:bodyPr/>
          <a:lstStyle/>
          <a:p>
            <a:r>
              <a:rPr lang="en-US" dirty="0" smtClean="0"/>
              <a:t>Fidelity Data</a:t>
            </a:r>
          </a:p>
        </p:txBody>
      </p:sp>
      <p:sp>
        <p:nvSpPr>
          <p:cNvPr id="9" name="Content Placeholder 2"/>
          <p:cNvSpPr>
            <a:spLocks noGrp="1"/>
          </p:cNvSpPr>
          <p:nvPr>
            <p:ph idx="1"/>
          </p:nvPr>
        </p:nvSpPr>
        <p:spPr>
          <a:xfrm>
            <a:off x="457200" y="1371600"/>
            <a:ext cx="3962400" cy="3200400"/>
          </a:xfrm>
        </p:spPr>
        <p:txBody>
          <a:bodyPr/>
          <a:lstStyle/>
          <a:p>
            <a:r>
              <a:rPr lang="en-US" sz="2800" dirty="0" err="1" smtClean="0"/>
              <a:t>Uniques</a:t>
            </a:r>
            <a:r>
              <a:rPr lang="en-US" sz="2800" dirty="0" smtClean="0"/>
              <a:t> (MHI): </a:t>
            </a:r>
          </a:p>
          <a:p>
            <a:pPr lvl="1"/>
            <a:r>
              <a:rPr lang="en-US" sz="2400" dirty="0" smtClean="0">
                <a:ea typeface="ＭＳ Ｐゴシック"/>
              </a:rPr>
              <a:t>82.07% of all encounters were with unique patients.</a:t>
            </a:r>
          </a:p>
          <a:p>
            <a:pPr lvl="1"/>
            <a:r>
              <a:rPr lang="en-US" sz="2400" dirty="0" smtClean="0">
                <a:ea typeface="ＭＳ Ｐゴシック"/>
              </a:rPr>
              <a:t>9.6% penetration. </a:t>
            </a:r>
          </a:p>
          <a:p>
            <a:pPr>
              <a:buNone/>
            </a:pPr>
            <a:endParaRPr lang="en-US" dirty="0" smtClean="0">
              <a:ea typeface="ＭＳ Ｐゴシック"/>
            </a:endParaRPr>
          </a:p>
        </p:txBody>
      </p:sp>
    </p:spTree>
  </p:cSld>
  <p:clrMapOvr>
    <a:masterClrMapping/>
  </p:clrMapOvr>
  <p:transition spd="med">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p>
            <a:fld id="{2085AA43-0450-4278-98EF-6C0836A59F68}" type="slidenum">
              <a:rPr lang="en-US" smtClean="0">
                <a:latin typeface="Arial" pitchFamily="34" charset="0"/>
              </a:rPr>
              <a:pPr/>
              <a:t>34</a:t>
            </a:fld>
            <a:endParaRPr lang="en-US" smtClean="0">
              <a:latin typeface="Arial" pitchFamily="34" charset="0"/>
            </a:endParaRPr>
          </a:p>
        </p:txBody>
      </p:sp>
      <p:sp>
        <p:nvSpPr>
          <p:cNvPr id="35843" name="Rectangle 2"/>
          <p:cNvSpPr>
            <a:spLocks noGrp="1" noChangeArrowheads="1"/>
          </p:cNvSpPr>
          <p:nvPr>
            <p:ph type="title"/>
          </p:nvPr>
        </p:nvSpPr>
        <p:spPr>
          <a:xfrm>
            <a:off x="533400" y="838200"/>
            <a:ext cx="8001000" cy="1311275"/>
          </a:xfrm>
        </p:spPr>
        <p:txBody>
          <a:bodyPr/>
          <a:lstStyle/>
          <a:p>
            <a:pPr eaLnBrk="1" hangingPunct="1"/>
            <a:r>
              <a:rPr lang="en-US" smtClean="0"/>
              <a:t>Satisfaction Data:</a:t>
            </a:r>
            <a:br>
              <a:rPr lang="en-US" smtClean="0"/>
            </a:br>
            <a:r>
              <a:rPr lang="en-US" smtClean="0"/>
              <a:t>Positives</a:t>
            </a:r>
          </a:p>
        </p:txBody>
      </p:sp>
      <p:sp>
        <p:nvSpPr>
          <p:cNvPr id="35844" name="Rectangle 3"/>
          <p:cNvSpPr>
            <a:spLocks noGrp="1" noChangeArrowheads="1"/>
          </p:cNvSpPr>
          <p:nvPr>
            <p:ph type="body" idx="1"/>
          </p:nvPr>
        </p:nvSpPr>
        <p:spPr>
          <a:xfrm>
            <a:off x="533400" y="2286000"/>
            <a:ext cx="8001000" cy="4572000"/>
          </a:xfrm>
        </p:spPr>
        <p:txBody>
          <a:bodyPr/>
          <a:lstStyle/>
          <a:p>
            <a:pPr eaLnBrk="1" hangingPunct="1"/>
            <a:r>
              <a:rPr lang="en-US" smtClean="0"/>
              <a:t>PC Focus Group data:</a:t>
            </a:r>
          </a:p>
          <a:p>
            <a:pPr lvl="1" eaLnBrk="1" hangingPunct="1"/>
            <a:r>
              <a:rPr lang="en-US" smtClean="0">
                <a:ea typeface="ＭＳ Ｐゴシック"/>
              </a:rPr>
              <a:t>Robust buy-in among PC providers and staff</a:t>
            </a:r>
          </a:p>
          <a:p>
            <a:pPr lvl="1" eaLnBrk="1" hangingPunct="1"/>
            <a:r>
              <a:rPr lang="en-US" smtClean="0">
                <a:ea typeface="ＭＳ Ｐゴシック"/>
              </a:rPr>
              <a:t>Good buy-in among mental health providers</a:t>
            </a:r>
          </a:p>
          <a:p>
            <a:pPr lvl="1" eaLnBrk="1" hangingPunct="1"/>
            <a:r>
              <a:rPr lang="en-US" smtClean="0">
                <a:ea typeface="ＭＳ Ｐゴシック"/>
              </a:rPr>
              <a:t>Open-access cited as key theme </a:t>
            </a:r>
          </a:p>
          <a:p>
            <a:pPr lvl="1" eaLnBrk="1" hangingPunct="1"/>
            <a:r>
              <a:rPr lang="en-US" smtClean="0">
                <a:ea typeface="ＭＳ Ｐゴシック"/>
              </a:rPr>
              <a:t>Collaborative management strategies have contributed to buy-in</a:t>
            </a:r>
          </a:p>
        </p:txBody>
      </p:sp>
    </p:spTree>
  </p:cSld>
  <p:clrMapOvr>
    <a:masterClrMapping/>
  </p:clrMapOvr>
  <p:transition spd="med">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p:spPr>
        <p:txBody>
          <a:bodyPr/>
          <a:lstStyle/>
          <a:p>
            <a:fld id="{D1272812-DCE3-4391-A4BF-BFB232C8AC46}" type="slidenum">
              <a:rPr lang="en-US" smtClean="0">
                <a:latin typeface="Arial" pitchFamily="34" charset="0"/>
              </a:rPr>
              <a:pPr/>
              <a:t>35</a:t>
            </a:fld>
            <a:endParaRPr lang="en-US" smtClean="0">
              <a:latin typeface="Arial" pitchFamily="34" charset="0"/>
            </a:endParaRPr>
          </a:p>
        </p:txBody>
      </p:sp>
      <p:sp>
        <p:nvSpPr>
          <p:cNvPr id="36867" name="Rectangle 2"/>
          <p:cNvSpPr>
            <a:spLocks noGrp="1" noChangeArrowheads="1"/>
          </p:cNvSpPr>
          <p:nvPr>
            <p:ph type="title"/>
          </p:nvPr>
        </p:nvSpPr>
        <p:spPr/>
        <p:txBody>
          <a:bodyPr/>
          <a:lstStyle/>
          <a:p>
            <a:pPr eaLnBrk="1" hangingPunct="1"/>
            <a:r>
              <a:rPr lang="en-US" smtClean="0"/>
              <a:t>Satisfaction Data:</a:t>
            </a:r>
            <a:br>
              <a:rPr lang="en-US" smtClean="0"/>
            </a:br>
            <a:r>
              <a:rPr lang="en-US" smtClean="0"/>
              <a:t>Positives</a:t>
            </a:r>
          </a:p>
        </p:txBody>
      </p:sp>
      <p:sp>
        <p:nvSpPr>
          <p:cNvPr id="36868" name="Rectangle 3"/>
          <p:cNvSpPr>
            <a:spLocks noGrp="1" noChangeArrowheads="1"/>
          </p:cNvSpPr>
          <p:nvPr>
            <p:ph type="body" idx="1"/>
          </p:nvPr>
        </p:nvSpPr>
        <p:spPr/>
        <p:txBody>
          <a:bodyPr/>
          <a:lstStyle/>
          <a:p>
            <a:pPr eaLnBrk="1" hangingPunct="1"/>
            <a:r>
              <a:rPr lang="en-US" u="sng" smtClean="0"/>
              <a:t>Open-Access</a:t>
            </a:r>
          </a:p>
          <a:p>
            <a:pPr lvl="1" eaLnBrk="1" hangingPunct="1"/>
            <a:r>
              <a:rPr lang="en-US" smtClean="0">
                <a:ea typeface="ＭＳ Ｐゴシック"/>
              </a:rPr>
              <a:t>“Ease of availability”</a:t>
            </a:r>
          </a:p>
          <a:p>
            <a:pPr lvl="1" eaLnBrk="1" hangingPunct="1"/>
            <a:r>
              <a:rPr lang="en-US" smtClean="0">
                <a:ea typeface="ＭＳ Ｐゴシック"/>
              </a:rPr>
              <a:t>“Reduced barriers to care” </a:t>
            </a:r>
          </a:p>
          <a:p>
            <a:pPr lvl="2" eaLnBrk="1" hangingPunct="1"/>
            <a:r>
              <a:rPr lang="en-US" smtClean="0">
                <a:ea typeface="ＭＳ Ｐゴシック"/>
              </a:rPr>
              <a:t>(vs. specialty clinics where PCPs reported a hx of multiple perceived barriers to care)</a:t>
            </a:r>
          </a:p>
          <a:p>
            <a:pPr lvl="1" eaLnBrk="1" hangingPunct="1"/>
            <a:r>
              <a:rPr lang="en-US" smtClean="0">
                <a:ea typeface="ＭＳ Ｐゴシック"/>
              </a:rPr>
              <a:t>“Reducing stigma” </a:t>
            </a:r>
          </a:p>
          <a:p>
            <a:pPr lvl="2" eaLnBrk="1" hangingPunct="1"/>
            <a:r>
              <a:rPr lang="en-US" smtClean="0">
                <a:ea typeface="ＭＳ Ｐゴシック"/>
              </a:rPr>
              <a:t>We "grease wheels" for getting people into specialty clinics</a:t>
            </a:r>
            <a:endParaRPr lang="en-US" u="sng" smtClean="0">
              <a:ea typeface="ＭＳ Ｐゴシック"/>
            </a:endParaRPr>
          </a:p>
        </p:txBody>
      </p:sp>
    </p:spTree>
  </p:cSld>
  <p:clrMapOvr>
    <a:masterClrMapping/>
  </p:clrMapOvr>
  <p:transition spd="med">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p:spPr>
        <p:txBody>
          <a:bodyPr/>
          <a:lstStyle/>
          <a:p>
            <a:fld id="{B762700B-EDC5-4647-B7B3-956426918FA3}" type="slidenum">
              <a:rPr lang="en-US" smtClean="0">
                <a:latin typeface="Arial" pitchFamily="34" charset="0"/>
              </a:rPr>
              <a:pPr/>
              <a:t>36</a:t>
            </a:fld>
            <a:endParaRPr lang="en-US" smtClean="0">
              <a:latin typeface="Arial" pitchFamily="34" charset="0"/>
            </a:endParaRPr>
          </a:p>
        </p:txBody>
      </p:sp>
      <p:sp>
        <p:nvSpPr>
          <p:cNvPr id="37891" name="Rectangle 2"/>
          <p:cNvSpPr>
            <a:spLocks noGrp="1" noChangeArrowheads="1"/>
          </p:cNvSpPr>
          <p:nvPr>
            <p:ph type="title"/>
          </p:nvPr>
        </p:nvSpPr>
        <p:spPr/>
        <p:txBody>
          <a:bodyPr/>
          <a:lstStyle/>
          <a:p>
            <a:pPr eaLnBrk="1" hangingPunct="1"/>
            <a:r>
              <a:rPr lang="en-US" smtClean="0"/>
              <a:t>Satisfaction Data:</a:t>
            </a:r>
            <a:br>
              <a:rPr lang="en-US" smtClean="0"/>
            </a:br>
            <a:r>
              <a:rPr lang="en-US" smtClean="0"/>
              <a:t>Positives</a:t>
            </a:r>
          </a:p>
        </p:txBody>
      </p:sp>
      <p:sp>
        <p:nvSpPr>
          <p:cNvPr id="37892" name="Rectangle 3"/>
          <p:cNvSpPr>
            <a:spLocks noGrp="1" noChangeArrowheads="1"/>
          </p:cNvSpPr>
          <p:nvPr>
            <p:ph type="body" idx="1"/>
          </p:nvPr>
        </p:nvSpPr>
        <p:spPr>
          <a:xfrm>
            <a:off x="533400" y="1295400"/>
            <a:ext cx="8001000" cy="4572000"/>
          </a:xfrm>
        </p:spPr>
        <p:txBody>
          <a:bodyPr/>
          <a:lstStyle/>
          <a:p>
            <a:pPr eaLnBrk="1" hangingPunct="1">
              <a:lnSpc>
                <a:spcPct val="90000"/>
              </a:lnSpc>
            </a:pPr>
            <a:r>
              <a:rPr lang="en-US" u="sng" smtClean="0"/>
              <a:t>Praised “high level of care &amp; workload” </a:t>
            </a:r>
          </a:p>
          <a:p>
            <a:pPr lvl="1" eaLnBrk="1" hangingPunct="1">
              <a:lnSpc>
                <a:spcPct val="90000"/>
              </a:lnSpc>
            </a:pPr>
            <a:r>
              <a:rPr lang="en-US" smtClean="0">
                <a:ea typeface="ＭＳ Ｐゴシック"/>
              </a:rPr>
              <a:t>Assisting with adherence issues</a:t>
            </a:r>
          </a:p>
          <a:p>
            <a:pPr lvl="1" eaLnBrk="1" hangingPunct="1">
              <a:lnSpc>
                <a:spcPct val="90000"/>
              </a:lnSpc>
            </a:pPr>
            <a:r>
              <a:rPr lang="en-US" smtClean="0">
                <a:ea typeface="ＭＳ Ｐゴシック"/>
              </a:rPr>
              <a:t>Improved follow-up </a:t>
            </a:r>
          </a:p>
          <a:p>
            <a:pPr lvl="2" eaLnBrk="1" hangingPunct="1">
              <a:lnSpc>
                <a:spcPct val="90000"/>
              </a:lnSpc>
            </a:pPr>
            <a:r>
              <a:rPr lang="en-US" smtClean="0">
                <a:ea typeface="ＭＳ Ｐゴシック"/>
              </a:rPr>
              <a:t>Behavioral issues</a:t>
            </a:r>
          </a:p>
          <a:p>
            <a:pPr lvl="2" eaLnBrk="1" hangingPunct="1">
              <a:lnSpc>
                <a:spcPct val="90000"/>
              </a:lnSpc>
            </a:pPr>
            <a:r>
              <a:rPr lang="en-US" smtClean="0">
                <a:ea typeface="ＭＳ Ｐゴシック"/>
              </a:rPr>
              <a:t>Antidepressants</a:t>
            </a:r>
          </a:p>
          <a:p>
            <a:pPr lvl="1" eaLnBrk="1" hangingPunct="1">
              <a:lnSpc>
                <a:spcPct val="90000"/>
              </a:lnSpc>
            </a:pPr>
            <a:r>
              <a:rPr lang="en-US" smtClean="0">
                <a:ea typeface="ＭＳ Ｐゴシック"/>
              </a:rPr>
              <a:t>MHI offers another perspective on presenting problems</a:t>
            </a:r>
          </a:p>
          <a:p>
            <a:pPr lvl="1" eaLnBrk="1" hangingPunct="1">
              <a:lnSpc>
                <a:spcPct val="90000"/>
              </a:lnSpc>
            </a:pPr>
            <a:r>
              <a:rPr lang="en-US" smtClean="0">
                <a:ea typeface="ＭＳ Ｐゴシック"/>
              </a:rPr>
              <a:t>Assist in completion of reminders</a:t>
            </a:r>
          </a:p>
          <a:p>
            <a:pPr lvl="1" eaLnBrk="1" hangingPunct="1">
              <a:lnSpc>
                <a:spcPct val="90000"/>
              </a:lnSpc>
            </a:pPr>
            <a:r>
              <a:rPr lang="en-US" smtClean="0">
                <a:ea typeface="ＭＳ Ｐゴシック"/>
              </a:rPr>
              <a:t>Mitigate effects of high-utilizers</a:t>
            </a:r>
          </a:p>
          <a:p>
            <a:pPr lvl="1" eaLnBrk="1" hangingPunct="1">
              <a:lnSpc>
                <a:spcPct val="90000"/>
              </a:lnSpc>
            </a:pPr>
            <a:r>
              <a:rPr lang="en-US" smtClean="0">
                <a:ea typeface="ＭＳ Ｐゴシック"/>
              </a:rPr>
              <a:t>Mitigate effects of ‘heart-sink’ patients</a:t>
            </a:r>
          </a:p>
        </p:txBody>
      </p:sp>
    </p:spTree>
  </p:cSld>
  <p:clrMapOvr>
    <a:masterClrMapping/>
  </p:clrMapOvr>
  <p:transition spd="med">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p:spPr>
        <p:txBody>
          <a:bodyPr/>
          <a:lstStyle/>
          <a:p>
            <a:fld id="{2C18A18F-65F7-4245-BC57-D31A72C4E012}" type="slidenum">
              <a:rPr lang="en-US" smtClean="0">
                <a:latin typeface="Arial" pitchFamily="34" charset="0"/>
              </a:rPr>
              <a:pPr/>
              <a:t>37</a:t>
            </a:fld>
            <a:endParaRPr lang="en-US" smtClean="0">
              <a:latin typeface="Arial" pitchFamily="34" charset="0"/>
            </a:endParaRPr>
          </a:p>
        </p:txBody>
      </p:sp>
      <p:sp>
        <p:nvSpPr>
          <p:cNvPr id="38915" name="Rectangle 2"/>
          <p:cNvSpPr>
            <a:spLocks noGrp="1" noChangeArrowheads="1"/>
          </p:cNvSpPr>
          <p:nvPr>
            <p:ph type="title"/>
          </p:nvPr>
        </p:nvSpPr>
        <p:spPr/>
        <p:txBody>
          <a:bodyPr/>
          <a:lstStyle/>
          <a:p>
            <a:pPr eaLnBrk="1" hangingPunct="1"/>
            <a:r>
              <a:rPr lang="en-US" smtClean="0"/>
              <a:t>Satisfaction Data:</a:t>
            </a:r>
            <a:br>
              <a:rPr lang="en-US" smtClean="0"/>
            </a:br>
            <a:r>
              <a:rPr lang="en-US" smtClean="0"/>
              <a:t>Positives</a:t>
            </a:r>
          </a:p>
        </p:txBody>
      </p:sp>
      <p:sp>
        <p:nvSpPr>
          <p:cNvPr id="38916" name="Rectangle 3"/>
          <p:cNvSpPr>
            <a:spLocks noGrp="1" noChangeArrowheads="1"/>
          </p:cNvSpPr>
          <p:nvPr>
            <p:ph type="body" idx="1"/>
          </p:nvPr>
        </p:nvSpPr>
        <p:spPr/>
        <p:txBody>
          <a:bodyPr/>
          <a:lstStyle/>
          <a:p>
            <a:pPr eaLnBrk="1" hangingPunct="1"/>
            <a:r>
              <a:rPr lang="en-US" u="sng" smtClean="0"/>
              <a:t>“Professionalism of MHI Staff”</a:t>
            </a:r>
          </a:p>
          <a:p>
            <a:pPr lvl="1" eaLnBrk="1" hangingPunct="1"/>
            <a:r>
              <a:rPr lang="en-US" smtClean="0">
                <a:ea typeface="ＭＳ Ｐゴシック"/>
              </a:rPr>
              <a:t>Good communication skills</a:t>
            </a:r>
          </a:p>
          <a:p>
            <a:pPr lvl="1" eaLnBrk="1" hangingPunct="1"/>
            <a:r>
              <a:rPr lang="en-US" smtClean="0">
                <a:ea typeface="ＭＳ Ｐゴシック"/>
              </a:rPr>
              <a:t>Perceived collegiality</a:t>
            </a:r>
          </a:p>
          <a:p>
            <a:pPr lvl="1" eaLnBrk="1" hangingPunct="1"/>
            <a:r>
              <a:rPr lang="en-US" smtClean="0">
                <a:ea typeface="ＭＳ Ｐゴシック"/>
              </a:rPr>
              <a:t>Good fit with primary care system </a:t>
            </a:r>
          </a:p>
          <a:p>
            <a:pPr lvl="2" eaLnBrk="1" hangingPunct="1"/>
            <a:r>
              <a:rPr lang="en-US" smtClean="0">
                <a:ea typeface="ＭＳ Ｐゴシック"/>
              </a:rPr>
              <a:t>Flow well with clinic demands </a:t>
            </a:r>
          </a:p>
          <a:p>
            <a:pPr lvl="2" eaLnBrk="1" hangingPunct="1"/>
            <a:r>
              <a:rPr lang="en-US" smtClean="0">
                <a:ea typeface="ＭＳ Ｐゴシック"/>
              </a:rPr>
              <a:t>Follow PCSL schedule</a:t>
            </a:r>
          </a:p>
        </p:txBody>
      </p:sp>
    </p:spTree>
  </p:cSld>
  <p:clrMapOvr>
    <a:masterClrMapping/>
  </p:clrMapOvr>
  <p:transition spd="med">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p:spPr>
        <p:txBody>
          <a:bodyPr/>
          <a:lstStyle/>
          <a:p>
            <a:fld id="{D0E9416B-FD89-4339-9E25-B4E5081EA395}" type="slidenum">
              <a:rPr lang="en-US" smtClean="0">
                <a:latin typeface="Arial" pitchFamily="34" charset="0"/>
              </a:rPr>
              <a:pPr/>
              <a:t>38</a:t>
            </a:fld>
            <a:endParaRPr lang="en-US" smtClean="0">
              <a:latin typeface="Arial" pitchFamily="34" charset="0"/>
            </a:endParaRPr>
          </a:p>
        </p:txBody>
      </p:sp>
      <p:sp>
        <p:nvSpPr>
          <p:cNvPr id="39939" name="Rectangle 2"/>
          <p:cNvSpPr>
            <a:spLocks noGrp="1" noChangeArrowheads="1"/>
          </p:cNvSpPr>
          <p:nvPr>
            <p:ph type="title"/>
          </p:nvPr>
        </p:nvSpPr>
        <p:spPr/>
        <p:txBody>
          <a:bodyPr/>
          <a:lstStyle/>
          <a:p>
            <a:pPr eaLnBrk="1" hangingPunct="1"/>
            <a:r>
              <a:rPr lang="en-US" smtClean="0"/>
              <a:t>Satisfaction Data:</a:t>
            </a:r>
            <a:br>
              <a:rPr lang="en-US" smtClean="0"/>
            </a:br>
            <a:r>
              <a:rPr lang="en-US" smtClean="0"/>
              <a:t>Areas to Improve</a:t>
            </a:r>
          </a:p>
        </p:txBody>
      </p:sp>
      <p:sp>
        <p:nvSpPr>
          <p:cNvPr id="39940" name="Rectangle 3"/>
          <p:cNvSpPr>
            <a:spLocks noGrp="1" noChangeArrowheads="1"/>
          </p:cNvSpPr>
          <p:nvPr>
            <p:ph type="body" idx="1"/>
          </p:nvPr>
        </p:nvSpPr>
        <p:spPr/>
        <p:txBody>
          <a:bodyPr/>
          <a:lstStyle/>
          <a:p>
            <a:pPr eaLnBrk="1" hangingPunct="1">
              <a:lnSpc>
                <a:spcPct val="90000"/>
              </a:lnSpc>
            </a:pPr>
            <a:r>
              <a:rPr lang="en-US" sz="2800" u="sng" smtClean="0"/>
              <a:t>Need for broader services</a:t>
            </a:r>
          </a:p>
          <a:p>
            <a:pPr lvl="1" eaLnBrk="1" hangingPunct="1">
              <a:lnSpc>
                <a:spcPct val="90000"/>
              </a:lnSpc>
            </a:pPr>
            <a:r>
              <a:rPr lang="en-US" sz="2400" smtClean="0">
                <a:ea typeface="ＭＳ Ｐゴシック"/>
              </a:rPr>
              <a:t>Smoking cessation</a:t>
            </a:r>
          </a:p>
          <a:p>
            <a:pPr lvl="1" eaLnBrk="1" hangingPunct="1">
              <a:lnSpc>
                <a:spcPct val="90000"/>
              </a:lnSpc>
            </a:pPr>
            <a:r>
              <a:rPr lang="en-US" sz="2400" smtClean="0">
                <a:ea typeface="ＭＳ Ｐゴシック"/>
              </a:rPr>
              <a:t>Work more closely with chronic pain patients</a:t>
            </a:r>
          </a:p>
          <a:p>
            <a:pPr lvl="2" eaLnBrk="1" hangingPunct="1">
              <a:lnSpc>
                <a:spcPct val="90000"/>
              </a:lnSpc>
            </a:pPr>
            <a:r>
              <a:rPr lang="en-US" sz="2000" smtClean="0">
                <a:ea typeface="ＭＳ Ｐゴシック"/>
              </a:rPr>
              <a:t>coping </a:t>
            </a:r>
          </a:p>
          <a:p>
            <a:pPr lvl="2" eaLnBrk="1" hangingPunct="1">
              <a:lnSpc>
                <a:spcPct val="90000"/>
              </a:lnSpc>
            </a:pPr>
            <a:r>
              <a:rPr lang="en-US" sz="2000" smtClean="0">
                <a:ea typeface="ＭＳ Ｐゴシック"/>
              </a:rPr>
              <a:t>narcotics issues</a:t>
            </a:r>
          </a:p>
          <a:p>
            <a:pPr lvl="1" eaLnBrk="1" hangingPunct="1">
              <a:lnSpc>
                <a:spcPct val="90000"/>
              </a:lnSpc>
            </a:pPr>
            <a:r>
              <a:rPr lang="en-US" sz="2400" smtClean="0">
                <a:ea typeface="ＭＳ Ｐゴシック"/>
              </a:rPr>
              <a:t>Monitoring patients </a:t>
            </a:r>
          </a:p>
          <a:p>
            <a:pPr lvl="2" eaLnBrk="1" hangingPunct="1">
              <a:lnSpc>
                <a:spcPct val="90000"/>
              </a:lnSpc>
            </a:pPr>
            <a:r>
              <a:rPr lang="en-US" sz="2000" smtClean="0">
                <a:ea typeface="ＭＳ Ｐゴシック"/>
              </a:rPr>
              <a:t>Transitional &amp; Grief issues </a:t>
            </a:r>
          </a:p>
          <a:p>
            <a:pPr lvl="1" eaLnBrk="1" hangingPunct="1">
              <a:lnSpc>
                <a:spcPct val="90000"/>
              </a:lnSpc>
            </a:pPr>
            <a:r>
              <a:rPr lang="en-US" sz="2400" smtClean="0">
                <a:ea typeface="ＭＳ Ｐゴシック"/>
              </a:rPr>
              <a:t>Sleep hygiene</a:t>
            </a:r>
          </a:p>
          <a:p>
            <a:pPr lvl="1" eaLnBrk="1" hangingPunct="1">
              <a:lnSpc>
                <a:spcPct val="90000"/>
              </a:lnSpc>
            </a:pPr>
            <a:r>
              <a:rPr lang="en-US" sz="2400" smtClean="0">
                <a:ea typeface="ＭＳ Ｐゴシック"/>
              </a:rPr>
              <a:t>Patient self-care &amp; adherence</a:t>
            </a:r>
          </a:p>
          <a:p>
            <a:pPr lvl="1" eaLnBrk="1" hangingPunct="1">
              <a:lnSpc>
                <a:spcPct val="90000"/>
              </a:lnSpc>
            </a:pPr>
            <a:r>
              <a:rPr lang="en-US" sz="2400" smtClean="0">
                <a:ea typeface="ＭＳ Ｐゴシック"/>
              </a:rPr>
              <a:t>Guidelines for identifying patients likely to benefit from MHI</a:t>
            </a:r>
            <a:endParaRPr lang="en-US" sz="2400" u="sng" smtClean="0">
              <a:ea typeface="ＭＳ Ｐゴシック"/>
            </a:endParaRPr>
          </a:p>
        </p:txBody>
      </p:sp>
      <p:pic>
        <p:nvPicPr>
          <p:cNvPr id="69638" name="Pain Snips - Satisfaction 1.wav">
            <a:hlinkClick r:id="" action="ppaction://media"/>
          </p:cNvPr>
          <p:cNvPicPr>
            <a:picLocks noRot="1" noChangeAspect="1" noChangeArrowheads="1"/>
          </p:cNvPicPr>
          <p:nvPr>
            <a:audioFile r:link="rId1"/>
          </p:nvPr>
        </p:nvPicPr>
        <p:blipFill>
          <a:blip r:embed="rId3"/>
          <a:srcRect/>
          <a:stretch>
            <a:fillRect/>
          </a:stretch>
        </p:blipFill>
        <p:spPr bwMode="auto">
          <a:xfrm>
            <a:off x="8534400" y="381000"/>
            <a:ext cx="304800" cy="304800"/>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5000" fill="hold"/>
                                        <p:tgtEl>
                                          <p:spTgt spid="6963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9638"/>
                </p:tgtEl>
              </p:cMediaNode>
            </p:audio>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p:spPr>
        <p:txBody>
          <a:bodyPr/>
          <a:lstStyle/>
          <a:p>
            <a:fld id="{5F04DE1B-C19F-41DE-9337-CB8C3265DFBF}" type="slidenum">
              <a:rPr lang="en-US" smtClean="0">
                <a:latin typeface="Arial" pitchFamily="34" charset="0"/>
              </a:rPr>
              <a:pPr/>
              <a:t>39</a:t>
            </a:fld>
            <a:endParaRPr lang="en-US" smtClean="0">
              <a:latin typeface="Arial" pitchFamily="34" charset="0"/>
            </a:endParaRPr>
          </a:p>
        </p:txBody>
      </p:sp>
      <p:sp>
        <p:nvSpPr>
          <p:cNvPr id="40963" name="Rectangle 2"/>
          <p:cNvSpPr>
            <a:spLocks noGrp="1" noChangeArrowheads="1"/>
          </p:cNvSpPr>
          <p:nvPr>
            <p:ph type="title"/>
          </p:nvPr>
        </p:nvSpPr>
        <p:spPr/>
        <p:txBody>
          <a:bodyPr/>
          <a:lstStyle/>
          <a:p>
            <a:pPr eaLnBrk="1" hangingPunct="1"/>
            <a:r>
              <a:rPr lang="en-US" smtClean="0"/>
              <a:t>Lessons &amp; Implications</a:t>
            </a:r>
          </a:p>
        </p:txBody>
      </p:sp>
      <p:sp>
        <p:nvSpPr>
          <p:cNvPr id="40964" name="Rectangle 3"/>
          <p:cNvSpPr>
            <a:spLocks noGrp="1" noChangeArrowheads="1"/>
          </p:cNvSpPr>
          <p:nvPr>
            <p:ph type="body" idx="1"/>
          </p:nvPr>
        </p:nvSpPr>
        <p:spPr>
          <a:xfrm>
            <a:off x="762000" y="1219200"/>
            <a:ext cx="8001000" cy="4572000"/>
          </a:xfrm>
        </p:spPr>
        <p:txBody>
          <a:bodyPr/>
          <a:lstStyle/>
          <a:p>
            <a:pPr marL="609600" indent="-609600" eaLnBrk="1" hangingPunct="1">
              <a:lnSpc>
                <a:spcPct val="80000"/>
              </a:lnSpc>
            </a:pPr>
            <a:r>
              <a:rPr lang="en-US" sz="2000" smtClean="0"/>
              <a:t>Constant open-access is key</a:t>
            </a:r>
          </a:p>
          <a:p>
            <a:pPr marL="609600" indent="-609600" eaLnBrk="1" hangingPunct="1">
              <a:lnSpc>
                <a:spcPct val="80000"/>
              </a:lnSpc>
            </a:pPr>
            <a:r>
              <a:rPr lang="en-US" sz="2000" smtClean="0"/>
              <a:t>Constant availability requires:</a:t>
            </a:r>
          </a:p>
          <a:p>
            <a:pPr marL="990600" lvl="1" indent="-533400" eaLnBrk="1" hangingPunct="1">
              <a:lnSpc>
                <a:spcPct val="80000"/>
              </a:lnSpc>
            </a:pPr>
            <a:r>
              <a:rPr lang="en-US" sz="1800" smtClean="0">
                <a:ea typeface="ＭＳ Ｐゴシック"/>
              </a:rPr>
              <a:t>Adequate staffing</a:t>
            </a:r>
          </a:p>
          <a:p>
            <a:pPr marL="990600" lvl="1" indent="-533400" eaLnBrk="1" hangingPunct="1">
              <a:lnSpc>
                <a:spcPct val="80000"/>
              </a:lnSpc>
            </a:pPr>
            <a:r>
              <a:rPr lang="en-US" sz="1800" smtClean="0">
                <a:ea typeface="ＭＳ Ｐゴシック"/>
              </a:rPr>
              <a:t>Careful planning</a:t>
            </a:r>
          </a:p>
          <a:p>
            <a:pPr marL="990600" lvl="1" indent="-533400" eaLnBrk="1" hangingPunct="1">
              <a:lnSpc>
                <a:spcPct val="80000"/>
              </a:lnSpc>
            </a:pPr>
            <a:r>
              <a:rPr lang="en-US" sz="1800" smtClean="0">
                <a:ea typeface="ＭＳ Ｐゴシック"/>
              </a:rPr>
              <a:t>Formal call schedule with provisions for back-up</a:t>
            </a:r>
          </a:p>
          <a:p>
            <a:pPr marL="609600" indent="-609600" eaLnBrk="1" hangingPunct="1">
              <a:lnSpc>
                <a:spcPct val="80000"/>
              </a:lnSpc>
            </a:pPr>
            <a:r>
              <a:rPr lang="en-US" sz="2000" smtClean="0"/>
              <a:t>Flexibility is a key: </a:t>
            </a:r>
          </a:p>
          <a:p>
            <a:pPr marL="990600" lvl="1" indent="-533400" eaLnBrk="1" hangingPunct="1">
              <a:lnSpc>
                <a:spcPct val="80000"/>
              </a:lnSpc>
            </a:pPr>
            <a:r>
              <a:rPr lang="en-US" sz="1800" smtClean="0">
                <a:ea typeface="ＭＳ Ｐゴシック"/>
              </a:rPr>
              <a:t>Schedules</a:t>
            </a:r>
          </a:p>
          <a:p>
            <a:pPr marL="990600" lvl="1" indent="-533400" eaLnBrk="1" hangingPunct="1">
              <a:lnSpc>
                <a:spcPct val="80000"/>
              </a:lnSpc>
            </a:pPr>
            <a:r>
              <a:rPr lang="en-US" sz="1800" smtClean="0">
                <a:ea typeface="ＭＳ Ｐゴシック"/>
              </a:rPr>
              <a:t>Processes and procedures</a:t>
            </a:r>
          </a:p>
          <a:p>
            <a:pPr marL="609600" indent="-609600" eaLnBrk="1" hangingPunct="1">
              <a:lnSpc>
                <a:spcPct val="80000"/>
              </a:lnSpc>
            </a:pPr>
            <a:r>
              <a:rPr lang="en-US" sz="2000" smtClean="0"/>
              <a:t>Yoking interventions to screens builds:</a:t>
            </a:r>
          </a:p>
          <a:p>
            <a:pPr marL="990600" lvl="1" indent="-533400" eaLnBrk="1" hangingPunct="1">
              <a:lnSpc>
                <a:spcPct val="80000"/>
              </a:lnSpc>
            </a:pPr>
            <a:r>
              <a:rPr lang="en-US" sz="1800" smtClean="0">
                <a:ea typeface="ＭＳ Ｐゴシック"/>
              </a:rPr>
              <a:t>Utilization </a:t>
            </a:r>
          </a:p>
          <a:p>
            <a:pPr marL="990600" lvl="1" indent="-533400" eaLnBrk="1" hangingPunct="1">
              <a:lnSpc>
                <a:spcPct val="80000"/>
              </a:lnSpc>
            </a:pPr>
            <a:r>
              <a:rPr lang="en-US" sz="1800" smtClean="0">
                <a:ea typeface="ＭＳ Ｐゴシック"/>
              </a:rPr>
              <a:t>Efficiency</a:t>
            </a:r>
          </a:p>
          <a:p>
            <a:pPr marL="990600" lvl="1" indent="-533400" eaLnBrk="1" hangingPunct="1">
              <a:lnSpc>
                <a:spcPct val="80000"/>
              </a:lnSpc>
            </a:pPr>
            <a:r>
              <a:rPr lang="en-US" sz="1800" smtClean="0">
                <a:ea typeface="ＭＳ Ｐゴシック"/>
              </a:rPr>
              <a:t>Empowers our hosts in primary care</a:t>
            </a:r>
          </a:p>
          <a:p>
            <a:pPr marL="990600" lvl="1" indent="-533400" eaLnBrk="1" hangingPunct="1">
              <a:lnSpc>
                <a:spcPct val="80000"/>
              </a:lnSpc>
            </a:pPr>
            <a:r>
              <a:rPr lang="en-US" sz="1800" smtClean="0">
                <a:ea typeface="ＭＳ Ｐゴシック"/>
              </a:rPr>
              <a:t>Builds buy-in</a:t>
            </a:r>
          </a:p>
          <a:p>
            <a:pPr marL="609600" indent="-609600" eaLnBrk="1" hangingPunct="1">
              <a:lnSpc>
                <a:spcPct val="80000"/>
              </a:lnSpc>
            </a:pPr>
            <a:r>
              <a:rPr lang="en-US" sz="2000" smtClean="0"/>
              <a:t>Providing PC staff opportunities to participate in planning, implementation, and performance improvement increases collegiality and buy-in. </a:t>
            </a:r>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4B4412C4-207E-4B1A-A3AB-9C290741776C}" type="slidenum">
              <a:rPr lang="en-US" smtClean="0">
                <a:latin typeface="Arial" pitchFamily="34" charset="0"/>
              </a:rPr>
              <a:pPr/>
              <a:t>4</a:t>
            </a:fld>
            <a:endParaRPr lang="en-US" smtClean="0">
              <a:latin typeface="Arial" pitchFamily="34" charset="0"/>
            </a:endParaRPr>
          </a:p>
        </p:txBody>
      </p:sp>
      <p:sp>
        <p:nvSpPr>
          <p:cNvPr id="9219" name="Rectangle 2"/>
          <p:cNvSpPr>
            <a:spLocks noGrp="1" noChangeArrowheads="1"/>
          </p:cNvSpPr>
          <p:nvPr>
            <p:ph type="title"/>
          </p:nvPr>
        </p:nvSpPr>
        <p:spPr>
          <a:xfrm>
            <a:off x="533400" y="0"/>
            <a:ext cx="8001000" cy="1311275"/>
          </a:xfrm>
        </p:spPr>
        <p:txBody>
          <a:bodyPr/>
          <a:lstStyle/>
          <a:p>
            <a:pPr eaLnBrk="1" hangingPunct="1"/>
            <a:r>
              <a:rPr lang="en-US" smtClean="0"/>
              <a:t>The Who</a:t>
            </a:r>
          </a:p>
        </p:txBody>
      </p:sp>
      <p:sp>
        <p:nvSpPr>
          <p:cNvPr id="9220" name="Rectangle 3"/>
          <p:cNvSpPr>
            <a:spLocks noGrp="1" noChangeArrowheads="1"/>
          </p:cNvSpPr>
          <p:nvPr>
            <p:ph type="body" idx="1"/>
          </p:nvPr>
        </p:nvSpPr>
        <p:spPr>
          <a:xfrm>
            <a:off x="609600" y="990600"/>
            <a:ext cx="8001000" cy="3200400"/>
          </a:xfrm>
        </p:spPr>
        <p:txBody>
          <a:bodyPr/>
          <a:lstStyle/>
          <a:p>
            <a:pPr eaLnBrk="1" hangingPunct="1"/>
            <a:r>
              <a:rPr lang="en-US" sz="2400" dirty="0" smtClean="0"/>
              <a:t>We serve:</a:t>
            </a:r>
          </a:p>
          <a:p>
            <a:pPr lvl="1" eaLnBrk="1" hangingPunct="1"/>
            <a:r>
              <a:rPr lang="en-US" sz="2000" dirty="0" smtClean="0">
                <a:ea typeface="ＭＳ Ｐゴシック"/>
              </a:rPr>
              <a:t>34,000 patients </a:t>
            </a:r>
          </a:p>
          <a:p>
            <a:pPr lvl="2" eaLnBrk="1" hangingPunct="1"/>
            <a:r>
              <a:rPr lang="en-US" sz="1800" dirty="0" smtClean="0">
                <a:ea typeface="ＭＳ Ｐゴシック"/>
              </a:rPr>
              <a:t>3 PC clinics </a:t>
            </a:r>
          </a:p>
          <a:p>
            <a:pPr lvl="2" eaLnBrk="1" hangingPunct="1"/>
            <a:r>
              <a:rPr lang="en-US" sz="1800" dirty="0" smtClean="0">
                <a:ea typeface="ＭＳ Ｐゴシック"/>
              </a:rPr>
              <a:t>1 Women’s Health Clinic</a:t>
            </a:r>
          </a:p>
          <a:p>
            <a:pPr eaLnBrk="1" hangingPunct="1"/>
            <a:r>
              <a:rPr lang="en-US" sz="2400" dirty="0" smtClean="0">
                <a:ea typeface="ＭＳ Ｐゴシック"/>
                <a:cs typeface="ＭＳ Ｐゴシック"/>
              </a:rPr>
              <a:t>Staff</a:t>
            </a:r>
            <a:endParaRPr lang="en-US" sz="2400" dirty="0" smtClean="0"/>
          </a:p>
          <a:p>
            <a:pPr lvl="1" eaLnBrk="1" hangingPunct="1"/>
            <a:r>
              <a:rPr lang="en-US" sz="2000" dirty="0" smtClean="0">
                <a:ea typeface="ＭＳ Ｐゴシック"/>
              </a:rPr>
              <a:t>2 clinical psychologists </a:t>
            </a:r>
          </a:p>
          <a:p>
            <a:pPr lvl="1" eaLnBrk="1" hangingPunct="1"/>
            <a:r>
              <a:rPr lang="en-US" sz="2000" dirty="0" smtClean="0">
                <a:ea typeface="ＭＳ Ｐゴシック"/>
              </a:rPr>
              <a:t>2 licensed clinical social workers </a:t>
            </a:r>
          </a:p>
          <a:p>
            <a:pPr lvl="1" eaLnBrk="1" hangingPunct="1"/>
            <a:r>
              <a:rPr lang="en-US" sz="2000" dirty="0" smtClean="0">
                <a:ea typeface="ＭＳ Ｐゴシック"/>
              </a:rPr>
              <a:t>1 part-time psychiatrist </a:t>
            </a:r>
          </a:p>
          <a:p>
            <a:pPr lvl="1" eaLnBrk="1" hangingPunct="1"/>
            <a:r>
              <a:rPr lang="en-US" sz="2000" dirty="0" smtClean="0">
                <a:ea typeface="ＭＳ Ｐゴシック"/>
              </a:rPr>
              <a:t>1 psychology post-doctoral fellow </a:t>
            </a:r>
          </a:p>
          <a:p>
            <a:pPr lvl="1" eaLnBrk="1" hangingPunct="1"/>
            <a:r>
              <a:rPr lang="en-US" sz="2000" dirty="0" smtClean="0">
                <a:ea typeface="ＭＳ Ｐゴシック"/>
              </a:rPr>
              <a:t>1 program support assistant </a:t>
            </a:r>
          </a:p>
          <a:p>
            <a:pPr eaLnBrk="1" hangingPunct="1"/>
            <a:r>
              <a:rPr lang="en-US" sz="2400" dirty="0" smtClean="0"/>
              <a:t>IPC: 50,141 patients; 7 psychologists, 1 Nurse</a:t>
            </a:r>
          </a:p>
          <a:p>
            <a:pPr eaLnBrk="1" hangingPunct="1"/>
            <a:r>
              <a:rPr lang="en-US" sz="2400" dirty="0" smtClean="0"/>
              <a:t>Patient Clinician Ratios:</a:t>
            </a:r>
          </a:p>
          <a:p>
            <a:pPr lvl="1" eaLnBrk="1" hangingPunct="1"/>
            <a:r>
              <a:rPr lang="en-US" sz="2000" dirty="0" smtClean="0">
                <a:ea typeface="ＭＳ Ｐゴシック"/>
              </a:rPr>
              <a:t>MHI: 8500:1</a:t>
            </a:r>
          </a:p>
          <a:p>
            <a:pPr lvl="1" eaLnBrk="1" hangingPunct="1"/>
            <a:r>
              <a:rPr lang="en-US" sz="2000" dirty="0" smtClean="0">
                <a:ea typeface="ＭＳ Ｐゴシック"/>
              </a:rPr>
              <a:t>IPC: 7000:1</a:t>
            </a:r>
          </a:p>
          <a:p>
            <a:pPr lvl="1" eaLnBrk="1" hangingPunct="1">
              <a:buFontTx/>
              <a:buNone/>
            </a:pPr>
            <a:endParaRPr lang="en-US" sz="2000" dirty="0" smtClean="0">
              <a:ea typeface="ＭＳ Ｐゴシック"/>
            </a:endParaRPr>
          </a:p>
        </p:txBody>
      </p:sp>
      <p:pic>
        <p:nvPicPr>
          <p:cNvPr id="8" name="Who are you snip.mp3">
            <a:hlinkClick r:id="" action="ppaction://media"/>
          </p:cNvPr>
          <p:cNvPicPr>
            <a:picLocks noRot="1" noChangeAspect="1"/>
          </p:cNvPicPr>
          <p:nvPr>
            <a:audioFile r:link="rId1"/>
          </p:nvPr>
        </p:nvPicPr>
        <p:blipFill>
          <a:blip r:embed="rId4"/>
          <a:srcRect/>
          <a:stretch>
            <a:fillRect/>
          </a:stretch>
        </p:blipFill>
        <p:spPr bwMode="auto">
          <a:xfrm>
            <a:off x="8153400" y="609600"/>
            <a:ext cx="212725" cy="212725"/>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1807"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p:spPr>
        <p:txBody>
          <a:bodyPr/>
          <a:lstStyle/>
          <a:p>
            <a:fld id="{123182F5-8CE1-4C0C-A7BF-E1076AA1CD49}" type="slidenum">
              <a:rPr lang="en-US" smtClean="0">
                <a:latin typeface="Arial" pitchFamily="34" charset="0"/>
              </a:rPr>
              <a:pPr/>
              <a:t>40</a:t>
            </a:fld>
            <a:endParaRPr lang="en-US" smtClean="0">
              <a:latin typeface="Arial" pitchFamily="34" charset="0"/>
            </a:endParaRPr>
          </a:p>
        </p:txBody>
      </p:sp>
      <p:sp>
        <p:nvSpPr>
          <p:cNvPr id="41987" name="Rectangle 2"/>
          <p:cNvSpPr>
            <a:spLocks noGrp="1" noChangeArrowheads="1"/>
          </p:cNvSpPr>
          <p:nvPr>
            <p:ph type="title"/>
          </p:nvPr>
        </p:nvSpPr>
        <p:spPr/>
        <p:txBody>
          <a:bodyPr/>
          <a:lstStyle/>
          <a:p>
            <a:pPr eaLnBrk="1" hangingPunct="1"/>
            <a:r>
              <a:rPr lang="en-US" smtClean="0"/>
              <a:t>Lessons &amp; Implications</a:t>
            </a:r>
          </a:p>
        </p:txBody>
      </p:sp>
      <p:sp>
        <p:nvSpPr>
          <p:cNvPr id="41988" name="Rectangle 3"/>
          <p:cNvSpPr>
            <a:spLocks noGrp="1" noChangeArrowheads="1"/>
          </p:cNvSpPr>
          <p:nvPr>
            <p:ph type="body" idx="1"/>
          </p:nvPr>
        </p:nvSpPr>
        <p:spPr>
          <a:xfrm>
            <a:off x="685800" y="1295400"/>
            <a:ext cx="8001000" cy="4572000"/>
          </a:xfrm>
        </p:spPr>
        <p:txBody>
          <a:bodyPr/>
          <a:lstStyle/>
          <a:p>
            <a:pPr marL="609600" indent="-609600" eaLnBrk="1" hangingPunct="1">
              <a:lnSpc>
                <a:spcPct val="80000"/>
              </a:lnSpc>
            </a:pPr>
            <a:r>
              <a:rPr lang="en-US" sz="2800" dirty="0" smtClean="0"/>
              <a:t>Assistance with behavioral elements of medical issues builds:</a:t>
            </a:r>
          </a:p>
          <a:p>
            <a:pPr marL="990600" lvl="1" indent="-533400" eaLnBrk="1" hangingPunct="1">
              <a:lnSpc>
                <a:spcPct val="80000"/>
              </a:lnSpc>
            </a:pPr>
            <a:r>
              <a:rPr lang="en-US" sz="2400" dirty="0" smtClean="0">
                <a:ea typeface="ＭＳ Ｐゴシック"/>
              </a:rPr>
              <a:t>Utilization </a:t>
            </a:r>
          </a:p>
          <a:p>
            <a:pPr marL="990600" lvl="1" indent="-533400" eaLnBrk="1" hangingPunct="1">
              <a:lnSpc>
                <a:spcPct val="80000"/>
              </a:lnSpc>
            </a:pPr>
            <a:r>
              <a:rPr lang="en-US" sz="2400" dirty="0" smtClean="0">
                <a:ea typeface="ＭＳ Ｐゴシック"/>
              </a:rPr>
              <a:t>Efficiency</a:t>
            </a:r>
          </a:p>
          <a:p>
            <a:pPr marL="990600" lvl="1" indent="-533400" eaLnBrk="1" hangingPunct="1">
              <a:lnSpc>
                <a:spcPct val="80000"/>
              </a:lnSpc>
            </a:pPr>
            <a:r>
              <a:rPr lang="en-US" sz="2400" dirty="0" err="1" smtClean="0">
                <a:ea typeface="ＭＳ Ｐゴシック"/>
              </a:rPr>
              <a:t>Superordinate</a:t>
            </a:r>
            <a:r>
              <a:rPr lang="en-US" sz="2400" dirty="0" smtClean="0">
                <a:ea typeface="ＭＳ Ｐゴシック"/>
              </a:rPr>
              <a:t> goals</a:t>
            </a:r>
          </a:p>
          <a:p>
            <a:pPr marL="990600" lvl="1" indent="-533400" eaLnBrk="1" hangingPunct="1">
              <a:lnSpc>
                <a:spcPct val="80000"/>
              </a:lnSpc>
            </a:pPr>
            <a:r>
              <a:rPr lang="en-US" sz="2400" dirty="0" smtClean="0">
                <a:ea typeface="ＭＳ Ｐゴシック"/>
              </a:rPr>
              <a:t>Collegiality</a:t>
            </a:r>
          </a:p>
          <a:p>
            <a:pPr marL="609600" indent="-609600" eaLnBrk="1" hangingPunct="1">
              <a:lnSpc>
                <a:spcPct val="80000"/>
              </a:lnSpc>
            </a:pPr>
            <a:r>
              <a:rPr lang="en-US" sz="2800" dirty="0" smtClean="0"/>
              <a:t>Ongoing education about integration is a must</a:t>
            </a:r>
          </a:p>
          <a:p>
            <a:pPr marL="990600" lvl="1" indent="-533400" eaLnBrk="1" hangingPunct="1">
              <a:lnSpc>
                <a:spcPct val="80000"/>
              </a:lnSpc>
            </a:pPr>
            <a:r>
              <a:rPr lang="en-US" sz="2400" dirty="0" smtClean="0">
                <a:ea typeface="ＭＳ Ｐゴシック"/>
              </a:rPr>
              <a:t>Patients</a:t>
            </a:r>
          </a:p>
          <a:p>
            <a:pPr marL="990600" lvl="1" indent="-533400" eaLnBrk="1" hangingPunct="1">
              <a:lnSpc>
                <a:spcPct val="80000"/>
              </a:lnSpc>
            </a:pPr>
            <a:r>
              <a:rPr lang="en-US" sz="2400" dirty="0" smtClean="0">
                <a:ea typeface="ＭＳ Ｐゴシック"/>
              </a:rPr>
              <a:t>PC</a:t>
            </a:r>
          </a:p>
          <a:p>
            <a:pPr marL="990600" lvl="1" indent="-533400" eaLnBrk="1" hangingPunct="1">
              <a:lnSpc>
                <a:spcPct val="80000"/>
              </a:lnSpc>
            </a:pPr>
            <a:r>
              <a:rPr lang="en-US" sz="2400" dirty="0" smtClean="0">
                <a:ea typeface="ＭＳ Ｐゴシック"/>
              </a:rPr>
              <a:t>Specialty MH</a:t>
            </a:r>
          </a:p>
          <a:p>
            <a:pPr marL="609600" indent="-609600" eaLnBrk="1" hangingPunct="1">
              <a:lnSpc>
                <a:spcPct val="80000"/>
              </a:lnSpc>
            </a:pPr>
            <a:r>
              <a:rPr lang="en-US" sz="2800" dirty="0" smtClean="0"/>
              <a:t>Integration can literally make </a:t>
            </a:r>
            <a:r>
              <a:rPr lang="en-US" sz="2800" dirty="0" smtClean="0"/>
              <a:t>MAGIC</a:t>
            </a:r>
            <a:endParaRPr lang="en-US" sz="2800" dirty="0" smtClean="0"/>
          </a:p>
        </p:txBody>
      </p:sp>
    </p:spTree>
  </p:cSld>
  <p:clrMapOvr>
    <a:masterClrMapping/>
  </p:clrMapOvr>
  <p:transition spd="med">
    <p:fade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p:spPr>
        <p:txBody>
          <a:bodyPr/>
          <a:lstStyle/>
          <a:p>
            <a:fld id="{948C39BE-C78A-4C85-A585-3E8B97EB8F63}" type="slidenum">
              <a:rPr lang="en-US" smtClean="0">
                <a:latin typeface="Arial" pitchFamily="34" charset="0"/>
              </a:rPr>
              <a:pPr/>
              <a:t>41</a:t>
            </a:fld>
            <a:endParaRPr lang="en-US" smtClean="0">
              <a:latin typeface="Arial" pitchFamily="34" charset="0"/>
            </a:endParaRPr>
          </a:p>
        </p:txBody>
      </p:sp>
      <p:sp>
        <p:nvSpPr>
          <p:cNvPr id="43011" name="Rectangle 2"/>
          <p:cNvSpPr>
            <a:spLocks noGrp="1" noChangeArrowheads="1"/>
          </p:cNvSpPr>
          <p:nvPr>
            <p:ph type="title"/>
          </p:nvPr>
        </p:nvSpPr>
        <p:spPr/>
        <p:txBody>
          <a:bodyPr/>
          <a:lstStyle/>
          <a:p>
            <a:pPr eaLnBrk="1" hangingPunct="1"/>
            <a:r>
              <a:rPr lang="en-US" smtClean="0"/>
              <a:t>Future Directions</a:t>
            </a:r>
          </a:p>
        </p:txBody>
      </p:sp>
      <p:sp>
        <p:nvSpPr>
          <p:cNvPr id="43012" name="Rectangle 3"/>
          <p:cNvSpPr>
            <a:spLocks noGrp="1" noChangeArrowheads="1"/>
          </p:cNvSpPr>
          <p:nvPr>
            <p:ph type="body" idx="1"/>
          </p:nvPr>
        </p:nvSpPr>
        <p:spPr/>
        <p:txBody>
          <a:bodyPr/>
          <a:lstStyle/>
          <a:p>
            <a:pPr marL="609600" indent="-609600" eaLnBrk="1" hangingPunct="1">
              <a:lnSpc>
                <a:spcPct val="90000"/>
              </a:lnSpc>
            </a:pPr>
            <a:r>
              <a:rPr lang="en-US" sz="2400" smtClean="0"/>
              <a:t>Chronic pain and chronic illness are important screening factors when considering suicide risk. </a:t>
            </a:r>
          </a:p>
          <a:p>
            <a:pPr marL="609600" indent="-609600" eaLnBrk="1" hangingPunct="1">
              <a:lnSpc>
                <a:spcPct val="90000"/>
              </a:lnSpc>
            </a:pPr>
            <a:r>
              <a:rPr lang="en-US" sz="2400" smtClean="0"/>
              <a:t>Comprehensive integration throughout the medical center would likely:</a:t>
            </a:r>
          </a:p>
          <a:p>
            <a:pPr marL="990600" lvl="1" indent="-533400" eaLnBrk="1" hangingPunct="1">
              <a:lnSpc>
                <a:spcPct val="90000"/>
              </a:lnSpc>
            </a:pPr>
            <a:r>
              <a:rPr lang="en-US" sz="2000" smtClean="0">
                <a:ea typeface="ＭＳ Ｐゴシック"/>
              </a:rPr>
              <a:t>Improve veteran access </a:t>
            </a:r>
          </a:p>
          <a:p>
            <a:pPr marL="990600" lvl="1" indent="-533400" eaLnBrk="1" hangingPunct="1">
              <a:lnSpc>
                <a:spcPct val="90000"/>
              </a:lnSpc>
            </a:pPr>
            <a:r>
              <a:rPr lang="en-US" sz="2000" smtClean="0">
                <a:ea typeface="ＭＳ Ｐゴシック"/>
              </a:rPr>
              <a:t>Reduce stigma </a:t>
            </a:r>
          </a:p>
          <a:p>
            <a:pPr marL="990600" lvl="1" indent="-533400" eaLnBrk="1" hangingPunct="1">
              <a:lnSpc>
                <a:spcPct val="90000"/>
              </a:lnSpc>
            </a:pPr>
            <a:r>
              <a:rPr lang="en-US" sz="2000" smtClean="0">
                <a:ea typeface="ＭＳ Ｐゴシック"/>
              </a:rPr>
              <a:t>Improve patient safety </a:t>
            </a:r>
          </a:p>
          <a:p>
            <a:pPr marL="990600" lvl="1" indent="-533400" eaLnBrk="1" hangingPunct="1">
              <a:lnSpc>
                <a:spcPct val="90000"/>
              </a:lnSpc>
            </a:pPr>
            <a:r>
              <a:rPr lang="en-US" sz="2000" smtClean="0">
                <a:ea typeface="ＭＳ Ｐゴシック"/>
              </a:rPr>
              <a:t>Improve patient satisfaction</a:t>
            </a:r>
          </a:p>
          <a:p>
            <a:pPr marL="990600" lvl="1" indent="-533400" eaLnBrk="1" hangingPunct="1">
              <a:lnSpc>
                <a:spcPct val="90000"/>
              </a:lnSpc>
            </a:pPr>
            <a:r>
              <a:rPr lang="en-US" sz="2000" smtClean="0">
                <a:ea typeface="ＭＳ Ｐゴシック"/>
              </a:rPr>
              <a:t>Improve performance on PM’s</a:t>
            </a:r>
          </a:p>
          <a:p>
            <a:pPr marL="990600" lvl="1" indent="-533400" eaLnBrk="1" hangingPunct="1">
              <a:lnSpc>
                <a:spcPct val="90000"/>
              </a:lnSpc>
            </a:pPr>
            <a:r>
              <a:rPr lang="en-US" sz="2000" smtClean="0">
                <a:ea typeface="ＭＳ Ｐゴシック"/>
              </a:rPr>
              <a:t>Improve 24/14 performance </a:t>
            </a:r>
          </a:p>
          <a:p>
            <a:pPr marL="990600" lvl="1" indent="-533400" eaLnBrk="1" hangingPunct="1">
              <a:lnSpc>
                <a:spcPct val="90000"/>
              </a:lnSpc>
            </a:pPr>
            <a:r>
              <a:rPr lang="en-US" sz="2000" smtClean="0">
                <a:ea typeface="ＭＳ Ｐゴシック"/>
              </a:rPr>
              <a:t>Help our SPC</a:t>
            </a:r>
          </a:p>
          <a:p>
            <a:pPr marL="990600" lvl="1" indent="-533400" eaLnBrk="1" hangingPunct="1">
              <a:lnSpc>
                <a:spcPct val="90000"/>
              </a:lnSpc>
            </a:pPr>
            <a:r>
              <a:rPr lang="en-US" sz="2000" smtClean="0">
                <a:ea typeface="ＭＳ Ｐゴシック"/>
              </a:rPr>
              <a:t>Help our OEF/OIF mission</a:t>
            </a:r>
          </a:p>
          <a:p>
            <a:pPr marL="990600" lvl="1" indent="-533400" eaLnBrk="1" hangingPunct="1">
              <a:lnSpc>
                <a:spcPct val="90000"/>
              </a:lnSpc>
            </a:pPr>
            <a:endParaRPr lang="en-US" sz="2000" smtClean="0">
              <a:ea typeface="ＭＳ Ｐゴシック"/>
            </a:endParaRPr>
          </a:p>
        </p:txBody>
      </p:sp>
    </p:spTree>
  </p:cSld>
  <p:clrMapOvr>
    <a:masterClrMapping/>
  </p:clrMapOvr>
  <p:transition spd="med">
    <p:fade thruBlk="1"/>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p:spPr>
        <p:txBody>
          <a:bodyPr/>
          <a:lstStyle/>
          <a:p>
            <a:fld id="{093CD2AE-BA77-4A76-BAA3-A60E95E3CEA1}" type="slidenum">
              <a:rPr lang="en-US" smtClean="0">
                <a:latin typeface="Arial" pitchFamily="34" charset="0"/>
              </a:rPr>
              <a:pPr/>
              <a:t>42</a:t>
            </a:fld>
            <a:endParaRPr lang="en-US" smtClean="0">
              <a:latin typeface="Arial" pitchFamily="34" charset="0"/>
            </a:endParaRPr>
          </a:p>
        </p:txBody>
      </p:sp>
      <p:sp>
        <p:nvSpPr>
          <p:cNvPr id="44035" name="Rectangle 2"/>
          <p:cNvSpPr>
            <a:spLocks noGrp="1" noChangeArrowheads="1"/>
          </p:cNvSpPr>
          <p:nvPr>
            <p:ph type="title"/>
          </p:nvPr>
        </p:nvSpPr>
        <p:spPr/>
        <p:txBody>
          <a:bodyPr/>
          <a:lstStyle/>
          <a:p>
            <a:pPr eaLnBrk="1" hangingPunct="1"/>
            <a:r>
              <a:rPr lang="en-US" smtClean="0"/>
              <a:t>Acknowledgements</a:t>
            </a:r>
          </a:p>
        </p:txBody>
      </p:sp>
      <p:sp>
        <p:nvSpPr>
          <p:cNvPr id="44036" name="Rectangle 3"/>
          <p:cNvSpPr>
            <a:spLocks noGrp="1" noChangeArrowheads="1"/>
          </p:cNvSpPr>
          <p:nvPr>
            <p:ph type="body" idx="1"/>
          </p:nvPr>
        </p:nvSpPr>
        <p:spPr/>
        <p:txBody>
          <a:bodyPr/>
          <a:lstStyle/>
          <a:p>
            <a:pPr eaLnBrk="1" hangingPunct="1"/>
            <a:r>
              <a:rPr lang="en-US" sz="2800" smtClean="0"/>
              <a:t>Gatchel, R. &amp; Oordt, M.S. (2003). </a:t>
            </a:r>
            <a:r>
              <a:rPr lang="en-US" sz="2800" b="1" u="sng" smtClean="0"/>
              <a:t>Clinical Health Psychology and Primary Care: Practical Advice and Clinical Guidance for Successful Collaboration</a:t>
            </a:r>
            <a:r>
              <a:rPr lang="en-US" sz="2800" b="1" smtClean="0"/>
              <a:t>.</a:t>
            </a:r>
            <a:r>
              <a:rPr lang="en-US" sz="2800" smtClean="0"/>
              <a:t> American Psychological Association Press. </a:t>
            </a:r>
          </a:p>
          <a:p>
            <a:pPr eaLnBrk="1" hangingPunct="1"/>
            <a:r>
              <a:rPr lang="en-US" sz="2800" smtClean="0"/>
              <a:t>Cummings, N.A., O’Donohue, W.T., and Ferguson, K.E. (2003). </a:t>
            </a:r>
            <a:r>
              <a:rPr lang="en-US" sz="2800" b="1" u="sng" smtClean="0"/>
              <a:t>Behavioral Health as Primary Care: Beyond Efficacy to Effectiveness</a:t>
            </a:r>
            <a:r>
              <a:rPr lang="en-US" sz="2800" b="1" smtClean="0"/>
              <a:t>.</a:t>
            </a:r>
            <a:r>
              <a:rPr lang="en-US" sz="2800" smtClean="0"/>
              <a:t> Context Press.</a:t>
            </a:r>
          </a:p>
        </p:txBody>
      </p:sp>
    </p:spTree>
  </p:cSld>
  <p:clrMapOvr>
    <a:masterClrMapping/>
  </p:clrMapOvr>
  <p:transition spd="med">
    <p:fade thruBlk="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p:spPr>
        <p:txBody>
          <a:bodyPr/>
          <a:lstStyle/>
          <a:p>
            <a:fld id="{492640B9-BFB5-4ABF-A8B6-EA82939F53DF}" type="slidenum">
              <a:rPr lang="en-US" smtClean="0">
                <a:latin typeface="Arial" pitchFamily="34" charset="0"/>
              </a:rPr>
              <a:pPr/>
              <a:t>43</a:t>
            </a:fld>
            <a:endParaRPr lang="en-US" smtClean="0">
              <a:latin typeface="Arial" pitchFamily="34" charset="0"/>
            </a:endParaRPr>
          </a:p>
        </p:txBody>
      </p:sp>
      <p:sp>
        <p:nvSpPr>
          <p:cNvPr id="45059" name="Rectangle 2"/>
          <p:cNvSpPr>
            <a:spLocks noGrp="1" noChangeArrowheads="1"/>
          </p:cNvSpPr>
          <p:nvPr>
            <p:ph type="title"/>
          </p:nvPr>
        </p:nvSpPr>
        <p:spPr/>
        <p:txBody>
          <a:bodyPr/>
          <a:lstStyle/>
          <a:p>
            <a:pPr eaLnBrk="1" hangingPunct="1"/>
            <a:r>
              <a:rPr lang="en-US" smtClean="0"/>
              <a:t>More Key Citations</a:t>
            </a:r>
          </a:p>
        </p:txBody>
      </p:sp>
      <p:sp>
        <p:nvSpPr>
          <p:cNvPr id="45060" name="Rectangle 3"/>
          <p:cNvSpPr>
            <a:spLocks noGrp="1" noChangeArrowheads="1"/>
          </p:cNvSpPr>
          <p:nvPr>
            <p:ph type="body" idx="1"/>
          </p:nvPr>
        </p:nvSpPr>
        <p:spPr/>
        <p:txBody>
          <a:bodyPr/>
          <a:lstStyle/>
          <a:p>
            <a:pPr eaLnBrk="1" hangingPunct="1">
              <a:lnSpc>
                <a:spcPct val="90000"/>
              </a:lnSpc>
            </a:pPr>
            <a:r>
              <a:rPr lang="en-US" sz="2400" smtClean="0"/>
              <a:t>*Bader, G.; Ragsdale, K.G. &amp; Franchina, J.J. (2001). Screening for Mental Illness in a Veterans Affairs Women's Health Clinic. </a:t>
            </a:r>
            <a:r>
              <a:rPr lang="en-US" sz="2400" u="sng" smtClean="0"/>
              <a:t>Psychiatric Services</a:t>
            </a:r>
            <a:r>
              <a:rPr lang="en-US" sz="2400" smtClean="0"/>
              <a:t>, 52:1521-1522.</a:t>
            </a:r>
            <a:endParaRPr lang="en-US" sz="2400" b="1" smtClean="0"/>
          </a:p>
          <a:p>
            <a:pPr eaLnBrk="1" hangingPunct="1">
              <a:lnSpc>
                <a:spcPct val="90000"/>
              </a:lnSpc>
            </a:pPr>
            <a:r>
              <a:rPr lang="en-US" sz="2400" smtClean="0"/>
              <a:t>Bronson, D.L. &amp; Maxwell, R.A. (2004). Shared medical appointments: increasing patient access without increasing physician hours. </a:t>
            </a:r>
            <a:r>
              <a:rPr lang="en-US" sz="2400" u="sng" smtClean="0"/>
              <a:t>Cleveland Clinic Journal of Medicine, 71</a:t>
            </a:r>
            <a:r>
              <a:rPr lang="en-US" sz="2400" smtClean="0"/>
              <a:t>, 369.</a:t>
            </a:r>
            <a:endParaRPr lang="en-US" sz="2400" b="1" smtClean="0"/>
          </a:p>
          <a:p>
            <a:pPr eaLnBrk="1" hangingPunct="1">
              <a:lnSpc>
                <a:spcPct val="90000"/>
              </a:lnSpc>
            </a:pPr>
            <a:r>
              <a:rPr lang="en-US" sz="2400" smtClean="0"/>
              <a:t>*Foster, M.A., Ragsdale, K.G., Dunne, B., Jones, E., Ihnen, G.H., Lentz, C. and Gilmore, J. (1999). Detection and Treatment of Depression in a VA Primary Care Clinic. </a:t>
            </a:r>
            <a:r>
              <a:rPr lang="en-US" sz="2400" u="sng" smtClean="0"/>
              <a:t>Psychiatric Services, 50</a:t>
            </a:r>
            <a:r>
              <a:rPr lang="en-US" sz="2400" smtClean="0"/>
              <a:t>:1494-1495.</a:t>
            </a:r>
            <a:endParaRPr lang="en-US" sz="2400" b="1" smtClean="0"/>
          </a:p>
          <a:p>
            <a:pPr eaLnBrk="1" hangingPunct="1">
              <a:lnSpc>
                <a:spcPct val="90000"/>
              </a:lnSpc>
            </a:pPr>
            <a:endParaRPr lang="en-US" sz="2400" smtClean="0"/>
          </a:p>
        </p:txBody>
      </p:sp>
    </p:spTree>
  </p:cSld>
  <p:clrMapOvr>
    <a:masterClrMapping/>
  </p:clrMapOvr>
  <p:transition spd="med">
    <p:fade thruBlk="1"/>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a:noFill/>
        </p:spPr>
        <p:txBody>
          <a:bodyPr/>
          <a:lstStyle/>
          <a:p>
            <a:fld id="{6AA643B7-BEB3-4455-BDDF-CBFE99A9DF20}" type="slidenum">
              <a:rPr lang="en-US" smtClean="0">
                <a:latin typeface="Arial" pitchFamily="34" charset="0"/>
              </a:rPr>
              <a:pPr/>
              <a:t>44</a:t>
            </a:fld>
            <a:endParaRPr lang="en-US" smtClean="0">
              <a:latin typeface="Arial" pitchFamily="34" charset="0"/>
            </a:endParaRPr>
          </a:p>
        </p:txBody>
      </p:sp>
      <p:sp>
        <p:nvSpPr>
          <p:cNvPr id="46083" name="Rectangle 2"/>
          <p:cNvSpPr>
            <a:spLocks noGrp="1" noChangeArrowheads="1"/>
          </p:cNvSpPr>
          <p:nvPr>
            <p:ph type="title"/>
          </p:nvPr>
        </p:nvSpPr>
        <p:spPr/>
        <p:txBody>
          <a:bodyPr/>
          <a:lstStyle/>
          <a:p>
            <a:pPr eaLnBrk="1" hangingPunct="1"/>
            <a:r>
              <a:rPr lang="en-US" smtClean="0"/>
              <a:t>More Key Citations</a:t>
            </a:r>
          </a:p>
        </p:txBody>
      </p:sp>
      <p:sp>
        <p:nvSpPr>
          <p:cNvPr id="46084" name="Rectangle 3"/>
          <p:cNvSpPr>
            <a:spLocks noGrp="1" noChangeArrowheads="1"/>
          </p:cNvSpPr>
          <p:nvPr>
            <p:ph type="body" idx="1"/>
          </p:nvPr>
        </p:nvSpPr>
        <p:spPr/>
        <p:txBody>
          <a:bodyPr/>
          <a:lstStyle/>
          <a:p>
            <a:pPr eaLnBrk="1" hangingPunct="1">
              <a:lnSpc>
                <a:spcPct val="90000"/>
              </a:lnSpc>
            </a:pPr>
            <a:r>
              <a:rPr lang="en-US" sz="2400" smtClean="0"/>
              <a:t>*DeMarce, J. M. (2007, July). Increasing Access to Substance Abuse Services Through Collaboration.  Poster presented at the annual meeting of Transforming Mental Health Care: Promoting  Recovery and Integrated Care in Alexandria, VA. </a:t>
            </a:r>
            <a:endParaRPr lang="en-US" sz="2400" b="1" smtClean="0"/>
          </a:p>
        </p:txBody>
      </p:sp>
    </p:spTree>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3B8F2273-2590-4F1D-BEC2-8B2B8415EACD}" type="slidenum">
              <a:rPr lang="en-US" smtClean="0">
                <a:latin typeface="Arial" pitchFamily="34" charset="0"/>
              </a:rPr>
              <a:pPr/>
              <a:t>5</a:t>
            </a:fld>
            <a:endParaRPr lang="en-US" smtClean="0">
              <a:latin typeface="Arial" pitchFamily="34" charset="0"/>
            </a:endParaRPr>
          </a:p>
        </p:txBody>
      </p:sp>
      <p:sp>
        <p:nvSpPr>
          <p:cNvPr id="10243" name="Rectangle 2"/>
          <p:cNvSpPr>
            <a:spLocks noGrp="1" noChangeArrowheads="1"/>
          </p:cNvSpPr>
          <p:nvPr>
            <p:ph type="title"/>
          </p:nvPr>
        </p:nvSpPr>
        <p:spPr/>
        <p:txBody>
          <a:bodyPr/>
          <a:lstStyle/>
          <a:p>
            <a:pPr eaLnBrk="1" hangingPunct="1"/>
            <a:r>
              <a:rPr lang="en-US" smtClean="0"/>
              <a:t>The What</a:t>
            </a:r>
          </a:p>
        </p:txBody>
      </p:sp>
      <p:sp>
        <p:nvSpPr>
          <p:cNvPr id="10244" name="Rectangle 3"/>
          <p:cNvSpPr>
            <a:spLocks noGrp="1" noChangeArrowheads="1"/>
          </p:cNvSpPr>
          <p:nvPr>
            <p:ph type="body" idx="1"/>
          </p:nvPr>
        </p:nvSpPr>
        <p:spPr>
          <a:xfrm>
            <a:off x="533400" y="1219200"/>
            <a:ext cx="8001000" cy="4572000"/>
          </a:xfrm>
        </p:spPr>
        <p:txBody>
          <a:bodyPr/>
          <a:lstStyle/>
          <a:p>
            <a:pPr eaLnBrk="1" hangingPunct="1"/>
            <a:r>
              <a:rPr lang="en-US" dirty="0" smtClean="0"/>
              <a:t>Open-access mental health coverage </a:t>
            </a:r>
          </a:p>
          <a:p>
            <a:pPr lvl="1" eaLnBrk="1" hangingPunct="1"/>
            <a:r>
              <a:rPr lang="en-US" i="1" dirty="0" smtClean="0">
                <a:ea typeface="ＭＳ Ｐゴシック"/>
              </a:rPr>
              <a:t>All</a:t>
            </a:r>
            <a:r>
              <a:rPr lang="en-US" dirty="0" smtClean="0">
                <a:ea typeface="ＭＳ Ｐゴシック"/>
              </a:rPr>
              <a:t> regular clinic hours</a:t>
            </a:r>
          </a:p>
          <a:p>
            <a:pPr lvl="1" eaLnBrk="1" hangingPunct="1"/>
            <a:r>
              <a:rPr lang="en-US" dirty="0" smtClean="0">
                <a:ea typeface="ＭＳ Ｐゴシック"/>
              </a:rPr>
              <a:t>Crisis </a:t>
            </a:r>
          </a:p>
          <a:p>
            <a:pPr lvl="1" eaLnBrk="1" hangingPunct="1"/>
            <a:r>
              <a:rPr lang="en-US" dirty="0" smtClean="0">
                <a:ea typeface="ＭＳ Ｐゴシック"/>
              </a:rPr>
              <a:t>Triage</a:t>
            </a:r>
          </a:p>
          <a:p>
            <a:pPr lvl="1" eaLnBrk="1" hangingPunct="1"/>
            <a:r>
              <a:rPr lang="en-US" dirty="0" smtClean="0">
                <a:ea typeface="ＭＳ Ｐゴシック"/>
              </a:rPr>
              <a:t>Curb-side</a:t>
            </a:r>
          </a:p>
          <a:p>
            <a:pPr lvl="1" eaLnBrk="1" hangingPunct="1"/>
            <a:r>
              <a:rPr lang="en-US" dirty="0" smtClean="0">
                <a:ea typeface="ＭＳ Ｐゴシック"/>
              </a:rPr>
              <a:t>Service-recovery</a:t>
            </a:r>
          </a:p>
          <a:p>
            <a:pPr lvl="1" eaLnBrk="1" hangingPunct="1"/>
            <a:r>
              <a:rPr lang="en-US" dirty="0" smtClean="0">
                <a:ea typeface="ＭＳ Ｐゴシック"/>
              </a:rPr>
              <a:t>Pain Psychology – </a:t>
            </a:r>
            <a:r>
              <a:rPr lang="en-US" sz="2400" dirty="0" smtClean="0">
                <a:ea typeface="ＭＳ Ｐゴシック"/>
              </a:rPr>
              <a:t>Full details on </a:t>
            </a:r>
            <a:r>
              <a:rPr lang="en-US" sz="2400" dirty="0" smtClean="0">
                <a:ea typeface="ＭＳ Ｐゴシック"/>
              </a:rPr>
              <a:t>Thursday</a:t>
            </a:r>
            <a:endParaRPr lang="en-US" dirty="0" smtClean="0">
              <a:ea typeface="ＭＳ Ｐゴシック"/>
            </a:endParaRPr>
          </a:p>
          <a:p>
            <a:pPr lvl="1" eaLnBrk="1" hangingPunct="1"/>
            <a:r>
              <a:rPr lang="en-US" dirty="0" smtClean="0">
                <a:ea typeface="ＭＳ Ｐゴシック"/>
              </a:rPr>
              <a:t>Endocrine/Obesity – </a:t>
            </a:r>
            <a:r>
              <a:rPr lang="en-US" sz="2400" dirty="0" smtClean="0">
                <a:ea typeface="ＭＳ Ｐゴシック"/>
              </a:rPr>
              <a:t>Full details on </a:t>
            </a:r>
            <a:r>
              <a:rPr lang="en-US" sz="2400" dirty="0" smtClean="0">
                <a:ea typeface="ＭＳ Ｐゴシック"/>
              </a:rPr>
              <a:t>Thursday</a:t>
            </a:r>
            <a:endParaRPr lang="en-US" dirty="0" smtClean="0">
              <a:ea typeface="ＭＳ Ｐゴシック"/>
            </a:endParaRPr>
          </a:p>
          <a:p>
            <a:pPr eaLnBrk="1" hangingPunct="1"/>
            <a:endParaRPr lang="en-US" dirty="0" smtClean="0"/>
          </a:p>
        </p:txBody>
      </p: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70177774-7195-407D-9148-4DF3DB14F427}" type="slidenum">
              <a:rPr lang="en-US" smtClean="0">
                <a:latin typeface="Arial" pitchFamily="34" charset="0"/>
              </a:rPr>
              <a:pPr/>
              <a:t>6</a:t>
            </a:fld>
            <a:endParaRPr lang="en-US" smtClean="0">
              <a:latin typeface="Arial" pitchFamily="34" charset="0"/>
            </a:endParaRPr>
          </a:p>
        </p:txBody>
      </p:sp>
      <p:sp>
        <p:nvSpPr>
          <p:cNvPr id="11267" name="Rectangle 2"/>
          <p:cNvSpPr>
            <a:spLocks noGrp="1" noChangeArrowheads="1"/>
          </p:cNvSpPr>
          <p:nvPr>
            <p:ph type="title"/>
          </p:nvPr>
        </p:nvSpPr>
        <p:spPr/>
        <p:txBody>
          <a:bodyPr/>
          <a:lstStyle/>
          <a:p>
            <a:pPr eaLnBrk="1" hangingPunct="1"/>
            <a:r>
              <a:rPr lang="en-US" smtClean="0"/>
              <a:t>The Why</a:t>
            </a:r>
          </a:p>
        </p:txBody>
      </p:sp>
      <p:sp>
        <p:nvSpPr>
          <p:cNvPr id="11268" name="Rectangle 3"/>
          <p:cNvSpPr>
            <a:spLocks noGrp="1" noChangeArrowheads="1"/>
          </p:cNvSpPr>
          <p:nvPr>
            <p:ph type="body" idx="1"/>
          </p:nvPr>
        </p:nvSpPr>
        <p:spPr>
          <a:xfrm>
            <a:off x="533400" y="1219200"/>
            <a:ext cx="8001000" cy="4572000"/>
          </a:xfrm>
        </p:spPr>
        <p:txBody>
          <a:bodyPr/>
          <a:lstStyle/>
          <a:p>
            <a:pPr eaLnBrk="1" hangingPunct="1">
              <a:lnSpc>
                <a:spcPct val="80000"/>
              </a:lnSpc>
            </a:pPr>
            <a:r>
              <a:rPr lang="en-US" sz="2000" dirty="0" smtClean="0"/>
              <a:t>Lifestyle factors contribute strongly to the top 10 causes of death. </a:t>
            </a:r>
            <a:r>
              <a:rPr lang="en-US" sz="2000" dirty="0" smtClean="0">
                <a:hlinkClick r:id="rId2"/>
              </a:rPr>
              <a:t>CDC</a:t>
            </a:r>
            <a:endParaRPr lang="en-US" sz="2000" dirty="0" smtClean="0"/>
          </a:p>
          <a:p>
            <a:pPr eaLnBrk="1" hangingPunct="1">
              <a:lnSpc>
                <a:spcPct val="80000"/>
              </a:lnSpc>
            </a:pPr>
            <a:r>
              <a:rPr lang="en-US" sz="2000" dirty="0" smtClean="0"/>
              <a:t>70% of PC encounters stem from psychological issues.</a:t>
            </a:r>
          </a:p>
          <a:p>
            <a:pPr eaLnBrk="1" hangingPunct="1">
              <a:lnSpc>
                <a:spcPct val="80000"/>
              </a:lnSpc>
            </a:pPr>
            <a:r>
              <a:rPr lang="en-US" sz="2000" dirty="0" smtClean="0"/>
              <a:t>50% of psychotropic medicines are prescribed by PCPs.</a:t>
            </a:r>
          </a:p>
          <a:p>
            <a:pPr lvl="1" eaLnBrk="1" hangingPunct="1">
              <a:lnSpc>
                <a:spcPct val="80000"/>
              </a:lnSpc>
            </a:pPr>
            <a:r>
              <a:rPr lang="en-US" sz="1800" dirty="0" smtClean="0">
                <a:ea typeface="ＭＳ Ｐゴシック"/>
              </a:rPr>
              <a:t>12% are prescribed by MH specialists</a:t>
            </a:r>
          </a:p>
          <a:p>
            <a:pPr eaLnBrk="1" hangingPunct="1">
              <a:lnSpc>
                <a:spcPct val="80000"/>
              </a:lnSpc>
            </a:pPr>
            <a:r>
              <a:rPr lang="en-US" sz="2000" dirty="0" smtClean="0"/>
              <a:t>Market forces, supply, demand, and resistance</a:t>
            </a:r>
          </a:p>
          <a:p>
            <a:pPr lvl="1" eaLnBrk="1" hangingPunct="1">
              <a:lnSpc>
                <a:spcPct val="80000"/>
              </a:lnSpc>
            </a:pPr>
            <a:r>
              <a:rPr lang="en-US" sz="1800" dirty="0" smtClean="0">
                <a:ea typeface="ＭＳ Ｐゴシック"/>
              </a:rPr>
              <a:t>“Across the street is too far”</a:t>
            </a:r>
          </a:p>
          <a:p>
            <a:pPr eaLnBrk="1" hangingPunct="1">
              <a:lnSpc>
                <a:spcPct val="80000"/>
              </a:lnSpc>
            </a:pPr>
            <a:r>
              <a:rPr lang="en-US" sz="2000" dirty="0" smtClean="0"/>
              <a:t>PCPs are left “holding the bag” when:</a:t>
            </a:r>
          </a:p>
          <a:p>
            <a:pPr lvl="1" eaLnBrk="1" hangingPunct="1">
              <a:lnSpc>
                <a:spcPct val="80000"/>
              </a:lnSpc>
            </a:pPr>
            <a:r>
              <a:rPr lang="en-US" sz="1800" dirty="0" smtClean="0">
                <a:ea typeface="ＭＳ Ｐゴシック"/>
              </a:rPr>
              <a:t>Patients resist and/or </a:t>
            </a:r>
          </a:p>
          <a:p>
            <a:pPr lvl="1" eaLnBrk="1" hangingPunct="1">
              <a:lnSpc>
                <a:spcPct val="80000"/>
              </a:lnSpc>
            </a:pPr>
            <a:r>
              <a:rPr lang="en-US" sz="1800" dirty="0" smtClean="0">
                <a:ea typeface="ＭＳ Ｐゴシック"/>
              </a:rPr>
              <a:t>Barriers to specialty providers exist</a:t>
            </a:r>
          </a:p>
          <a:p>
            <a:pPr eaLnBrk="1" hangingPunct="1">
              <a:lnSpc>
                <a:spcPct val="80000"/>
              </a:lnSpc>
            </a:pPr>
            <a:r>
              <a:rPr lang="en-US" sz="2000" dirty="0" smtClean="0"/>
              <a:t>Non-uniform adherence to best-practice guidelines for mental health issues</a:t>
            </a:r>
          </a:p>
          <a:p>
            <a:pPr eaLnBrk="1" hangingPunct="1">
              <a:lnSpc>
                <a:spcPct val="80000"/>
              </a:lnSpc>
            </a:pPr>
            <a:r>
              <a:rPr lang="en-US" sz="2000" dirty="0" smtClean="0"/>
              <a:t>Because Dr. Post says so. </a:t>
            </a:r>
          </a:p>
          <a:p>
            <a:pPr lvl="1" eaLnBrk="1" hangingPunct="1">
              <a:lnSpc>
                <a:spcPct val="80000"/>
              </a:lnSpc>
              <a:buFontTx/>
              <a:buNone/>
            </a:pPr>
            <a:endParaRPr lang="en-US" sz="1800" dirty="0" smtClean="0">
              <a:ea typeface="ＭＳ Ｐゴシック"/>
            </a:endParaRPr>
          </a:p>
          <a:p>
            <a:pPr eaLnBrk="1" hangingPunct="1">
              <a:lnSpc>
                <a:spcPct val="80000"/>
              </a:lnSpc>
            </a:pPr>
            <a:r>
              <a:rPr lang="en-US" sz="1400" i="1" dirty="0" err="1" smtClean="0"/>
              <a:t>Strosahl</a:t>
            </a:r>
            <a:r>
              <a:rPr lang="en-US" sz="1400" i="1" dirty="0" smtClean="0"/>
              <a:t>, 2001; </a:t>
            </a:r>
            <a:r>
              <a:rPr lang="en-US" sz="1400" i="1" dirty="0" err="1" smtClean="0"/>
              <a:t>Runyan</a:t>
            </a:r>
            <a:r>
              <a:rPr lang="en-US" sz="1400" i="1" dirty="0" smtClean="0"/>
              <a:t>, Fonseca &amp; Hunter, 2003;Laygo, </a:t>
            </a:r>
            <a:r>
              <a:rPr lang="en-US" sz="1400" i="1" dirty="0" err="1" smtClean="0"/>
              <a:t>O’Donohue</a:t>
            </a:r>
            <a:r>
              <a:rPr lang="en-US" sz="1400" i="1" dirty="0" smtClean="0"/>
              <a:t>, Hall, </a:t>
            </a:r>
            <a:r>
              <a:rPr lang="en-US" sz="1400" i="1" dirty="0" err="1" smtClean="0"/>
              <a:t>Haplan</a:t>
            </a:r>
            <a:r>
              <a:rPr lang="en-US" sz="1400" i="1" dirty="0" smtClean="0"/>
              <a:t>, Wood, Cummings, Cummings &amp; Shaffer, 2003. </a:t>
            </a:r>
          </a:p>
          <a:p>
            <a:pPr eaLnBrk="1" hangingPunct="1">
              <a:lnSpc>
                <a:spcPct val="80000"/>
              </a:lnSpc>
            </a:pPr>
            <a:endParaRPr lang="en-US" sz="2000" dirty="0" smtClean="0"/>
          </a:p>
          <a:p>
            <a:pPr eaLnBrk="1" hangingPunct="1">
              <a:lnSpc>
                <a:spcPct val="80000"/>
              </a:lnSpc>
            </a:pPr>
            <a:endParaRPr lang="en-US" sz="2000" dirty="0" smtClean="0"/>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fld id="{7A96E003-3621-4D77-A800-EC91190AB359}" type="slidenum">
              <a:rPr lang="en-US" smtClean="0">
                <a:latin typeface="Arial" pitchFamily="34" charset="0"/>
              </a:rPr>
              <a:pPr/>
              <a:t>7</a:t>
            </a:fld>
            <a:endParaRPr lang="en-US" smtClean="0">
              <a:latin typeface="Arial" pitchFamily="34" charset="0"/>
            </a:endParaRPr>
          </a:p>
        </p:txBody>
      </p:sp>
      <p:sp>
        <p:nvSpPr>
          <p:cNvPr id="12291" name="Rectangle 2"/>
          <p:cNvSpPr>
            <a:spLocks noGrp="1" noChangeArrowheads="1"/>
          </p:cNvSpPr>
          <p:nvPr>
            <p:ph type="title"/>
          </p:nvPr>
        </p:nvSpPr>
        <p:spPr/>
        <p:txBody>
          <a:bodyPr/>
          <a:lstStyle/>
          <a:p>
            <a:pPr eaLnBrk="1" hangingPunct="1"/>
            <a:r>
              <a:rPr lang="en-US" smtClean="0"/>
              <a:t>The How</a:t>
            </a:r>
          </a:p>
        </p:txBody>
      </p:sp>
      <p:sp>
        <p:nvSpPr>
          <p:cNvPr id="12292" name="Rectangle 3"/>
          <p:cNvSpPr>
            <a:spLocks noGrp="1" noChangeArrowheads="1"/>
          </p:cNvSpPr>
          <p:nvPr>
            <p:ph type="body" idx="1"/>
          </p:nvPr>
        </p:nvSpPr>
        <p:spPr>
          <a:xfrm>
            <a:off x="457200" y="990600"/>
            <a:ext cx="8001000" cy="4572000"/>
          </a:xfrm>
        </p:spPr>
        <p:txBody>
          <a:bodyPr/>
          <a:lstStyle/>
          <a:p>
            <a:pPr eaLnBrk="1" hangingPunct="1">
              <a:lnSpc>
                <a:spcPct val="80000"/>
              </a:lnSpc>
            </a:pPr>
            <a:r>
              <a:rPr lang="en-US" sz="2800" dirty="0" smtClean="0"/>
              <a:t>Co-located</a:t>
            </a:r>
          </a:p>
          <a:p>
            <a:pPr eaLnBrk="1" hangingPunct="1">
              <a:lnSpc>
                <a:spcPct val="80000"/>
              </a:lnSpc>
            </a:pPr>
            <a:r>
              <a:rPr lang="en-US" sz="2800" dirty="0" smtClean="0"/>
              <a:t>Open-Access: Same Visit </a:t>
            </a:r>
          </a:p>
          <a:p>
            <a:pPr eaLnBrk="1" hangingPunct="1">
              <a:lnSpc>
                <a:spcPct val="80000"/>
              </a:lnSpc>
            </a:pPr>
            <a:r>
              <a:rPr lang="en-US" sz="2800" dirty="0" smtClean="0"/>
              <a:t>Warm-hand-off system </a:t>
            </a:r>
          </a:p>
          <a:p>
            <a:pPr lvl="1" eaLnBrk="1" hangingPunct="1">
              <a:lnSpc>
                <a:spcPct val="80000"/>
              </a:lnSpc>
            </a:pPr>
            <a:r>
              <a:rPr lang="en-US" sz="2400" dirty="0" smtClean="0">
                <a:ea typeface="ＭＳ Ｐゴシック"/>
              </a:rPr>
              <a:t>Tied to </a:t>
            </a:r>
          </a:p>
          <a:p>
            <a:pPr lvl="2" eaLnBrk="1" hangingPunct="1">
              <a:lnSpc>
                <a:spcPct val="80000"/>
              </a:lnSpc>
            </a:pPr>
            <a:r>
              <a:rPr lang="en-US" sz="2000" dirty="0" smtClean="0">
                <a:ea typeface="ＭＳ Ｐゴシック"/>
              </a:rPr>
              <a:t>+ Screens (PHQ2, PTSD, MST, AUDIT-C, SI/HI)</a:t>
            </a:r>
          </a:p>
          <a:p>
            <a:pPr lvl="2" eaLnBrk="1" hangingPunct="1">
              <a:lnSpc>
                <a:spcPct val="80000"/>
              </a:lnSpc>
            </a:pPr>
            <a:r>
              <a:rPr lang="en-US" sz="2000" dirty="0" smtClean="0">
                <a:ea typeface="ＭＳ Ｐゴシック"/>
              </a:rPr>
              <a:t>Patient &amp; PCP Requests</a:t>
            </a:r>
          </a:p>
          <a:p>
            <a:pPr lvl="2" eaLnBrk="1" hangingPunct="1">
              <a:lnSpc>
                <a:spcPct val="80000"/>
              </a:lnSpc>
            </a:pPr>
            <a:r>
              <a:rPr lang="en-US" sz="2000" dirty="0" smtClean="0">
                <a:ea typeface="ＭＳ Ｐゴシック"/>
              </a:rPr>
              <a:t>Pain, Smoking, Lipids/Metabolic</a:t>
            </a:r>
          </a:p>
          <a:p>
            <a:pPr eaLnBrk="1" hangingPunct="1">
              <a:lnSpc>
                <a:spcPct val="80000"/>
              </a:lnSpc>
            </a:pPr>
            <a:r>
              <a:rPr lang="en-US" sz="2800" dirty="0" smtClean="0"/>
              <a:t>Brief sessions</a:t>
            </a:r>
          </a:p>
          <a:p>
            <a:pPr eaLnBrk="1" hangingPunct="1">
              <a:lnSpc>
                <a:spcPct val="80000"/>
              </a:lnSpc>
            </a:pPr>
            <a:r>
              <a:rPr lang="en-US" sz="2800" dirty="0" smtClean="0"/>
              <a:t>Always answer quickly</a:t>
            </a:r>
          </a:p>
          <a:p>
            <a:pPr eaLnBrk="1" hangingPunct="1">
              <a:lnSpc>
                <a:spcPct val="80000"/>
              </a:lnSpc>
            </a:pPr>
            <a:r>
              <a:rPr lang="en-US" sz="2800" dirty="0" smtClean="0"/>
              <a:t>No “Do Not Disturb” option</a:t>
            </a:r>
          </a:p>
          <a:p>
            <a:pPr eaLnBrk="1" hangingPunct="1">
              <a:lnSpc>
                <a:spcPct val="80000"/>
              </a:lnSpc>
            </a:pPr>
            <a:r>
              <a:rPr lang="en-US" sz="2800" dirty="0" smtClean="0"/>
              <a:t>Case-Finders</a:t>
            </a:r>
          </a:p>
          <a:p>
            <a:pPr eaLnBrk="1" hangingPunct="1">
              <a:lnSpc>
                <a:spcPct val="80000"/>
              </a:lnSpc>
            </a:pPr>
            <a:r>
              <a:rPr lang="en-US" sz="2800" dirty="0" smtClean="0"/>
              <a:t>Multi &amp; Inter-disciplinary</a:t>
            </a:r>
          </a:p>
        </p:txBody>
      </p:sp>
      <p:pic>
        <p:nvPicPr>
          <p:cNvPr id="7" name="Come together.aif">
            <a:hlinkClick r:id="" action="ppaction://media"/>
          </p:cNvPr>
          <p:cNvPicPr>
            <a:picLocks noRot="1" noChangeAspect="1"/>
          </p:cNvPicPr>
          <p:nvPr>
            <a:audioFile r:link="rId1"/>
          </p:nvPr>
        </p:nvPicPr>
        <p:blipFill>
          <a:blip r:embed="rId3"/>
          <a:srcRect/>
          <a:stretch>
            <a:fillRect/>
          </a:stretch>
        </p:blipFill>
        <p:spPr bwMode="auto">
          <a:xfrm>
            <a:off x="8534400" y="381000"/>
            <a:ext cx="106363" cy="106363"/>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350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u="sng" smtClean="0"/>
              <a:t>IPC VISION STATEMENT</a:t>
            </a:r>
            <a:r>
              <a:rPr lang="en-US" smtClean="0"/>
              <a:t/>
            </a:r>
            <a:br>
              <a:rPr lang="en-US" smtClean="0"/>
            </a:br>
            <a:endParaRPr lang="en-US" smtClean="0"/>
          </a:p>
        </p:txBody>
      </p:sp>
      <p:sp>
        <p:nvSpPr>
          <p:cNvPr id="13315" name="Content Placeholder 2"/>
          <p:cNvSpPr>
            <a:spLocks noGrp="1"/>
          </p:cNvSpPr>
          <p:nvPr>
            <p:ph idx="1"/>
          </p:nvPr>
        </p:nvSpPr>
        <p:spPr>
          <a:xfrm>
            <a:off x="533400" y="1143000"/>
            <a:ext cx="8001000" cy="4572000"/>
          </a:xfrm>
        </p:spPr>
        <p:txBody>
          <a:bodyPr/>
          <a:lstStyle/>
          <a:p>
            <a:pPr>
              <a:lnSpc>
                <a:spcPct val="90000"/>
              </a:lnSpc>
            </a:pPr>
            <a:r>
              <a:rPr lang="en-US" sz="2400" smtClean="0"/>
              <a:t>It is our vision that all veterans receive comprehensive, integrated health care resulting in optimal health outcomes and exceptional patient satisfaction.   The Integrated Primary Care Team will allow for the seamless access to behavioral services in the primary care setting through the dynamic and efficient partnership between Provider, Psychologist, and Patient.  By adhering to this model of care, we not only strive to effectively treat existing behavioral health conditions, but prevent such conditions from arising using primary prevention practices. The successful implementation of this model will afford each veteran the opportunity for recovery.</a:t>
            </a:r>
          </a:p>
          <a:p>
            <a:endParaRPr lang="en-US" smtClean="0"/>
          </a:p>
        </p:txBody>
      </p:sp>
      <p:sp>
        <p:nvSpPr>
          <p:cNvPr id="13316" name="Slide Number Placeholder 3"/>
          <p:cNvSpPr>
            <a:spLocks noGrp="1"/>
          </p:cNvSpPr>
          <p:nvPr>
            <p:ph type="sldNum" sz="quarter" idx="12"/>
          </p:nvPr>
        </p:nvSpPr>
        <p:spPr>
          <a:noFill/>
        </p:spPr>
        <p:txBody>
          <a:bodyPr/>
          <a:lstStyle/>
          <a:p>
            <a:fld id="{74CA8A27-ACB4-4073-B603-0D18751E40CC}" type="slidenum">
              <a:rPr lang="en-US" smtClean="0">
                <a:latin typeface="Arial" pitchFamily="34" charset="0"/>
              </a:rPr>
              <a:pPr/>
              <a:t>8</a:t>
            </a:fld>
            <a:endParaRPr lang="en-US" smtClean="0">
              <a:latin typeface="Arial" pitchFamily="34" charset="0"/>
            </a:endParaRPr>
          </a:p>
        </p:txBody>
      </p:sp>
    </p:spTree>
  </p:cSld>
  <p:clrMapOvr>
    <a:masterClrMapping/>
  </p:clrMapOvr>
  <p:transition spd="med">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p>
            <a:fld id="{9EFC3AD3-8F16-4378-AA83-12D33CD16586}" type="slidenum">
              <a:rPr lang="en-US" smtClean="0">
                <a:latin typeface="Arial" pitchFamily="34" charset="0"/>
              </a:rPr>
              <a:pPr/>
              <a:t>9</a:t>
            </a:fld>
            <a:endParaRPr lang="en-US" smtClean="0">
              <a:latin typeface="Arial" pitchFamily="34" charset="0"/>
            </a:endParaRPr>
          </a:p>
        </p:txBody>
      </p:sp>
      <p:sp>
        <p:nvSpPr>
          <p:cNvPr id="14339" name="Rectangle 2"/>
          <p:cNvSpPr>
            <a:spLocks noGrp="1" noChangeArrowheads="1"/>
          </p:cNvSpPr>
          <p:nvPr>
            <p:ph type="title"/>
          </p:nvPr>
        </p:nvSpPr>
        <p:spPr/>
        <p:txBody>
          <a:bodyPr/>
          <a:lstStyle/>
          <a:p>
            <a:pPr eaLnBrk="1" hangingPunct="1"/>
            <a:r>
              <a:rPr lang="en-US" smtClean="0"/>
              <a:t>The When</a:t>
            </a:r>
          </a:p>
        </p:txBody>
      </p:sp>
      <p:sp>
        <p:nvSpPr>
          <p:cNvPr id="14340" name="Rectangle 3"/>
          <p:cNvSpPr>
            <a:spLocks noGrp="1" noChangeArrowheads="1"/>
          </p:cNvSpPr>
          <p:nvPr>
            <p:ph type="body" idx="1"/>
          </p:nvPr>
        </p:nvSpPr>
        <p:spPr/>
        <p:txBody>
          <a:bodyPr/>
          <a:lstStyle/>
          <a:p>
            <a:pPr eaLnBrk="1" hangingPunct="1"/>
            <a:r>
              <a:rPr lang="en-US" i="1" dirty="0" smtClean="0"/>
              <a:t>Any</a:t>
            </a:r>
            <a:r>
              <a:rPr lang="en-US" dirty="0" smtClean="0"/>
              <a:t> positive MH screening </a:t>
            </a:r>
          </a:p>
          <a:p>
            <a:pPr lvl="1" eaLnBrk="1" hangingPunct="1"/>
            <a:r>
              <a:rPr lang="en-US" dirty="0" smtClean="0">
                <a:ea typeface="ＭＳ Ｐゴシック"/>
              </a:rPr>
              <a:t>Assessed and triaged by MHI provider during the </a:t>
            </a:r>
            <a:r>
              <a:rPr lang="en-US" i="1" dirty="0" smtClean="0">
                <a:ea typeface="ＭＳ Ｐゴシック"/>
              </a:rPr>
              <a:t>same visit</a:t>
            </a:r>
            <a:r>
              <a:rPr lang="en-US" dirty="0" smtClean="0">
                <a:ea typeface="ＭＳ Ｐゴシック"/>
              </a:rPr>
              <a:t> </a:t>
            </a:r>
          </a:p>
          <a:p>
            <a:pPr lvl="2" eaLnBrk="1" hangingPunct="1"/>
            <a:r>
              <a:rPr lang="en-US" dirty="0" smtClean="0">
                <a:ea typeface="ＭＳ Ｐゴシック"/>
              </a:rPr>
              <a:t>PHQ2 </a:t>
            </a:r>
            <a:r>
              <a:rPr lang="en-US" dirty="0" smtClean="0">
                <a:ea typeface="ＭＳ Ｐゴシック"/>
                <a:cs typeface="Arial" pitchFamily="34" charset="0"/>
              </a:rPr>
              <a:t>→ </a:t>
            </a:r>
            <a:r>
              <a:rPr lang="en-US" dirty="0" smtClean="0">
                <a:ea typeface="ＭＳ Ｐゴシック"/>
              </a:rPr>
              <a:t>9</a:t>
            </a:r>
          </a:p>
          <a:p>
            <a:pPr lvl="2" eaLnBrk="1" hangingPunct="1"/>
            <a:r>
              <a:rPr lang="en-US" dirty="0" smtClean="0">
                <a:ea typeface="ＭＳ Ｐゴシック"/>
              </a:rPr>
              <a:t>AUDIT-C </a:t>
            </a:r>
            <a:r>
              <a:rPr lang="en-US" dirty="0" smtClean="0">
                <a:ea typeface="ＭＳ Ｐゴシック"/>
                <a:cs typeface="Arial" pitchFamily="34" charset="0"/>
              </a:rPr>
              <a:t>→ SALT/ “Brief Counseling” and/or SALT</a:t>
            </a:r>
            <a:endParaRPr lang="en-US" dirty="0" smtClean="0">
              <a:ea typeface="ＭＳ Ｐゴシック"/>
            </a:endParaRPr>
          </a:p>
          <a:p>
            <a:pPr lvl="2" eaLnBrk="1" hangingPunct="1"/>
            <a:r>
              <a:rPr lang="en-US" dirty="0" smtClean="0">
                <a:ea typeface="ＭＳ Ｐゴシック"/>
              </a:rPr>
              <a:t>PTSD/MST</a:t>
            </a:r>
          </a:p>
          <a:p>
            <a:pPr lvl="2" eaLnBrk="1" hangingPunct="1"/>
            <a:r>
              <a:rPr lang="en-US" dirty="0" smtClean="0">
                <a:ea typeface="ＭＳ Ｐゴシック"/>
              </a:rPr>
              <a:t>SI/HI </a:t>
            </a:r>
            <a:r>
              <a:rPr lang="en-US" dirty="0" smtClean="0">
                <a:ea typeface="ＭＳ Ｐゴシック"/>
                <a:cs typeface="Arial" pitchFamily="34" charset="0"/>
              </a:rPr>
              <a:t>→ SRA</a:t>
            </a:r>
          </a:p>
        </p:txBody>
      </p:sp>
    </p:spTree>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Blue strands design template">
  <a:themeElements>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fontScheme name="Blue strands design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8" charset="-5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8" charset="-52"/>
          </a:defRPr>
        </a:defPPr>
      </a:lstStyle>
    </a:lnDef>
  </a:objectDefaults>
  <a:extraClrSchemeLst>
    <a:extraClrScheme>
      <a:clrScheme name="Blue strands design template 1">
        <a:dk1>
          <a:srgbClr val="0099FF"/>
        </a:dk1>
        <a:lt1>
          <a:srgbClr val="FFFFFF"/>
        </a:lt1>
        <a:dk2>
          <a:srgbClr val="0099FF"/>
        </a:dk2>
        <a:lt2>
          <a:srgbClr val="808080"/>
        </a:lt2>
        <a:accent1>
          <a:srgbClr val="B9D6E5"/>
        </a:accent1>
        <a:accent2>
          <a:srgbClr val="333399"/>
        </a:accent2>
        <a:accent3>
          <a:srgbClr val="FFFFFF"/>
        </a:accent3>
        <a:accent4>
          <a:srgbClr val="0082DA"/>
        </a:accent4>
        <a:accent5>
          <a:srgbClr val="D9E8F0"/>
        </a:accent5>
        <a:accent6>
          <a:srgbClr val="2D2D8A"/>
        </a:accent6>
        <a:hlink>
          <a:srgbClr val="3366CC"/>
        </a:hlink>
        <a:folHlink>
          <a:srgbClr val="FFFFCC"/>
        </a:folHlink>
      </a:clrScheme>
      <a:clrMap bg1="lt1" tx1="dk1" bg2="lt2" tx2="dk2" accent1="accent1" accent2="accent2" accent3="accent3" accent4="accent4" accent5="accent5" accent6="accent6" hlink="hlink" folHlink="folHlink"/>
    </a:extraClrScheme>
    <a:extraClrScheme>
      <a:clrScheme name="Blue strands design template 2">
        <a:dk1>
          <a:srgbClr val="808080"/>
        </a:dk1>
        <a:lt1>
          <a:srgbClr val="FFFFFF"/>
        </a:lt1>
        <a:dk2>
          <a:srgbClr val="0066CC"/>
        </a:dk2>
        <a:lt2>
          <a:srgbClr val="969696"/>
        </a:lt2>
        <a:accent1>
          <a:srgbClr val="DDDDDD"/>
        </a:accent1>
        <a:accent2>
          <a:srgbClr val="33CCFF"/>
        </a:accent2>
        <a:accent3>
          <a:srgbClr val="FFFFFF"/>
        </a:accent3>
        <a:accent4>
          <a:srgbClr val="6C6C6C"/>
        </a:accent4>
        <a:accent5>
          <a:srgbClr val="EBEBEB"/>
        </a:accent5>
        <a:accent6>
          <a:srgbClr val="2DB9E7"/>
        </a:accent6>
        <a:hlink>
          <a:srgbClr val="CC3300"/>
        </a:hlink>
        <a:folHlink>
          <a:srgbClr val="003399"/>
        </a:folHlink>
      </a:clrScheme>
      <a:clrMap bg1="lt1" tx1="dk1" bg2="lt2" tx2="dk2" accent1="accent1" accent2="accent2" accent3="accent3" accent4="accent4" accent5="accent5" accent6="accent6" hlink="hlink" folHlink="folHlink"/>
    </a:extraClrScheme>
    <a:extraClrScheme>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clrMap bg1="lt1" tx1="dk1" bg2="lt2" tx2="dk2" accent1="accent1" accent2="accent2" accent3="accent3" accent4="accent4" accent5="accent5" accent6="accent6" hlink="hlink" folHlink="folHlink"/>
    </a:extraClrScheme>
    <a:extraClrScheme>
      <a:clrScheme name="Blue strands design template 4">
        <a:dk1>
          <a:srgbClr val="3366CC"/>
        </a:dk1>
        <a:lt1>
          <a:srgbClr val="FFFFFF"/>
        </a:lt1>
        <a:dk2>
          <a:srgbClr val="66CCFF"/>
        </a:dk2>
        <a:lt2>
          <a:srgbClr val="808080"/>
        </a:lt2>
        <a:accent1>
          <a:srgbClr val="B4DCFF"/>
        </a:accent1>
        <a:accent2>
          <a:srgbClr val="CCCCFF"/>
        </a:accent2>
        <a:accent3>
          <a:srgbClr val="FFFFFF"/>
        </a:accent3>
        <a:accent4>
          <a:srgbClr val="2A56AE"/>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strands design template 5">
        <a:dk1>
          <a:srgbClr val="808080"/>
        </a:dk1>
        <a:lt1>
          <a:srgbClr val="FFFFD9"/>
        </a:lt1>
        <a:dk2>
          <a:srgbClr val="3366CC"/>
        </a:dk2>
        <a:lt2>
          <a:srgbClr val="777777"/>
        </a:lt2>
        <a:accent1>
          <a:srgbClr val="EBEECA"/>
        </a:accent1>
        <a:accent2>
          <a:srgbClr val="99CCFF"/>
        </a:accent2>
        <a:accent3>
          <a:srgbClr val="FFFFE9"/>
        </a:accent3>
        <a:accent4>
          <a:srgbClr val="6C6C6C"/>
        </a:accent4>
        <a:accent5>
          <a:srgbClr val="F3F5E1"/>
        </a:accent5>
        <a:accent6>
          <a:srgbClr val="8AB9E7"/>
        </a:accent6>
        <a:hlink>
          <a:srgbClr val="2901BB"/>
        </a:hlink>
        <a:folHlink>
          <a:srgbClr val="FF7500"/>
        </a:folHlink>
      </a:clrScheme>
      <a:clrMap bg1="lt1" tx1="dk1" bg2="lt2" tx2="dk2" accent1="accent1" accent2="accent2" accent3="accent3" accent4="accent4" accent5="accent5" accent6="accent6" hlink="hlink" folHlink="folHlink"/>
    </a:extraClrScheme>
    <a:extraClrScheme>
      <a:clrScheme name="Blue strands design template 6">
        <a:dk1>
          <a:srgbClr val="3366CC"/>
        </a:dk1>
        <a:lt1>
          <a:srgbClr val="008080"/>
        </a:lt1>
        <a:dk2>
          <a:srgbClr val="3399FF"/>
        </a:dk2>
        <a:lt2>
          <a:srgbClr val="005A58"/>
        </a:lt2>
        <a:accent1>
          <a:srgbClr val="8BC2FF"/>
        </a:accent1>
        <a:accent2>
          <a:srgbClr val="FFFFCC"/>
        </a:accent2>
        <a:accent3>
          <a:srgbClr val="AAC0C0"/>
        </a:accent3>
        <a:accent4>
          <a:srgbClr val="2A56AE"/>
        </a:accent4>
        <a:accent5>
          <a:srgbClr val="C4DDFF"/>
        </a:accent5>
        <a:accent6>
          <a:srgbClr val="E7E7B9"/>
        </a:accent6>
        <a:hlink>
          <a:srgbClr val="990000"/>
        </a:hlink>
        <a:folHlink>
          <a:srgbClr val="0066FF"/>
        </a:folHlink>
      </a:clrScheme>
      <a:clrMap bg1="lt1" tx1="dk1" bg2="lt2" tx2="dk2" accent1="accent1" accent2="accent2" accent3="accent3" accent4="accent4" accent5="accent5" accent6="accent6" hlink="hlink" folHlink="folHlink"/>
    </a:extraClrScheme>
    <a:extraClrScheme>
      <a:clrScheme name="Blue strands design template 7">
        <a:dk1>
          <a:srgbClr val="666666"/>
        </a:dk1>
        <a:lt1>
          <a:srgbClr val="666699"/>
        </a:lt1>
        <a:dk2>
          <a:srgbClr val="99CCFF"/>
        </a:dk2>
        <a:lt2>
          <a:srgbClr val="3E3E5C"/>
        </a:lt2>
        <a:accent1>
          <a:srgbClr val="D2D2D2"/>
        </a:accent1>
        <a:accent2>
          <a:srgbClr val="8DC6FF"/>
        </a:accent2>
        <a:accent3>
          <a:srgbClr val="B8B8CA"/>
        </a:accent3>
        <a:accent4>
          <a:srgbClr val="565656"/>
        </a:accent4>
        <a:accent5>
          <a:srgbClr val="E5E5E5"/>
        </a:accent5>
        <a:accent6>
          <a:srgbClr val="7FB3E7"/>
        </a:accent6>
        <a:hlink>
          <a:srgbClr val="0066FF"/>
        </a:hlink>
        <a:folHlink>
          <a:srgbClr val="FF9933"/>
        </a:folHlink>
      </a:clrScheme>
      <a:clrMap bg1="lt1" tx1="dk1" bg2="lt2" tx2="dk2" accent1="accent1" accent2="accent2" accent3="accent3" accent4="accent4" accent5="accent5" accent6="accent6" hlink="hlink" folHlink="folHlink"/>
    </a:extraClrScheme>
    <a:extraClrScheme>
      <a:clrScheme name="Blue strands design template 8">
        <a:dk1>
          <a:srgbClr val="5C1F00"/>
        </a:dk1>
        <a:lt1>
          <a:srgbClr val="9C3408"/>
        </a:lt1>
        <a:dk2>
          <a:srgbClr val="800000"/>
        </a:dk2>
        <a:lt2>
          <a:srgbClr val="73BCFF"/>
        </a:lt2>
        <a:accent1>
          <a:srgbClr val="D99965"/>
        </a:accent1>
        <a:accent2>
          <a:srgbClr val="3366CC"/>
        </a:accent2>
        <a:accent3>
          <a:srgbClr val="C0AAAA"/>
        </a:accent3>
        <a:accent4>
          <a:srgbClr val="852B06"/>
        </a:accent4>
        <a:accent5>
          <a:srgbClr val="E9CAB8"/>
        </a:accent5>
        <a:accent6>
          <a:srgbClr val="2D5CB9"/>
        </a:accent6>
        <a:hlink>
          <a:srgbClr val="D3EBFF"/>
        </a:hlink>
        <a:folHlink>
          <a:srgbClr val="FED3AC"/>
        </a:folHlink>
      </a:clrScheme>
      <a:clrMap bg1="dk2" tx1="lt1" bg2="dk1" tx2="lt2" accent1="accent1" accent2="accent2" accent3="accent3" accent4="accent4" accent5="accent5" accent6="accent6" hlink="hlink" folHlink="folHlink"/>
    </a:extraClrScheme>
    <a:extraClrScheme>
      <a:clrScheme name="Blue strands design template 9">
        <a:dk1>
          <a:srgbClr val="336699"/>
        </a:dk1>
        <a:lt1>
          <a:srgbClr val="1270AA"/>
        </a:lt1>
        <a:dk2>
          <a:srgbClr val="000000"/>
        </a:dk2>
        <a:lt2>
          <a:srgbClr val="66CCFF"/>
        </a:lt2>
        <a:accent1>
          <a:srgbClr val="AAE1FA"/>
        </a:accent1>
        <a:accent2>
          <a:srgbClr val="0033CC"/>
        </a:accent2>
        <a:accent3>
          <a:srgbClr val="AAAAAA"/>
        </a:accent3>
        <a:accent4>
          <a:srgbClr val="0E5F91"/>
        </a:accent4>
        <a:accent5>
          <a:srgbClr val="D2EEFC"/>
        </a:accent5>
        <a:accent6>
          <a:srgbClr val="002DB9"/>
        </a:accent6>
        <a:hlink>
          <a:srgbClr val="FF7500"/>
        </a:hlink>
        <a:folHlink>
          <a:srgbClr val="0066FF"/>
        </a:folHlink>
      </a:clrScheme>
      <a:clrMap bg1="dk2" tx1="lt1" bg2="dk1" tx2="lt2" accent1="accent1" accent2="accent2" accent3="accent3" accent4="accent4" accent5="accent5" accent6="accent6" hlink="hlink" folHlink="folHlink"/>
    </a:extraClrScheme>
    <a:extraClrScheme>
      <a:clrScheme name="Blue strands design template 10">
        <a:dk1>
          <a:srgbClr val="003366"/>
        </a:dk1>
        <a:lt1>
          <a:srgbClr val="A9A9A9"/>
        </a:lt1>
        <a:dk2>
          <a:srgbClr val="000099"/>
        </a:dk2>
        <a:lt2>
          <a:srgbClr val="66CCFF"/>
        </a:lt2>
        <a:accent1>
          <a:srgbClr val="336699"/>
        </a:accent1>
        <a:accent2>
          <a:srgbClr val="3333FF"/>
        </a:accent2>
        <a:accent3>
          <a:srgbClr val="AAAACA"/>
        </a:accent3>
        <a:accent4>
          <a:srgbClr val="909090"/>
        </a:accent4>
        <a:accent5>
          <a:srgbClr val="ADB8CA"/>
        </a:accent5>
        <a:accent6>
          <a:srgbClr val="2D2DE7"/>
        </a:accent6>
        <a:hlink>
          <a:srgbClr val="66CCFF"/>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8" charset="-5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8" charset="-52"/>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3">
        <a:dk1>
          <a:srgbClr val="000000"/>
        </a:dk1>
        <a:lt1>
          <a:srgbClr val="DEF6F1"/>
        </a:lt1>
        <a:dk2>
          <a:srgbClr val="000000"/>
        </a:dk2>
        <a:lt2>
          <a:srgbClr val="969696"/>
        </a:lt2>
        <a:accent1>
          <a:srgbClr val="E6E6E6"/>
        </a:accent1>
        <a:accent2>
          <a:srgbClr val="8DC6FF"/>
        </a:accent2>
        <a:accent3>
          <a:srgbClr val="ECFAF7"/>
        </a:accent3>
        <a:accent4>
          <a:srgbClr val="000000"/>
        </a:accent4>
        <a:accent5>
          <a:srgbClr val="F0F0F0"/>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14">
        <a:dk1>
          <a:srgbClr val="000000"/>
        </a:dk1>
        <a:lt1>
          <a:srgbClr val="FFFFFF"/>
        </a:lt1>
        <a:dk2>
          <a:srgbClr val="000000"/>
        </a:dk2>
        <a:lt2>
          <a:srgbClr val="808080"/>
        </a:lt2>
        <a:accent1>
          <a:srgbClr val="B4DCFF"/>
        </a:accent1>
        <a:accent2>
          <a:srgbClr val="CCCCFF"/>
        </a:accent2>
        <a:accent3>
          <a:srgbClr val="FFFFFF"/>
        </a:accent3>
        <a:accent4>
          <a:srgbClr val="000000"/>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15">
        <a:dk1>
          <a:srgbClr val="000000"/>
        </a:dk1>
        <a:lt1>
          <a:srgbClr val="FFFFD9"/>
        </a:lt1>
        <a:dk2>
          <a:srgbClr val="000000"/>
        </a:dk2>
        <a:lt2>
          <a:srgbClr val="777777"/>
        </a:lt2>
        <a:accent1>
          <a:srgbClr val="EBEECA"/>
        </a:accent1>
        <a:accent2>
          <a:srgbClr val="DBFF75"/>
        </a:accent2>
        <a:accent3>
          <a:srgbClr val="FFFFE9"/>
        </a:accent3>
        <a:accent4>
          <a:srgbClr val="000000"/>
        </a:accent4>
        <a:accent5>
          <a:srgbClr val="F3F5E1"/>
        </a:accent5>
        <a:accent6>
          <a:srgbClr val="C6E769"/>
        </a:accent6>
        <a:hlink>
          <a:srgbClr val="8FA418"/>
        </a:hlink>
        <a:folHlink>
          <a:srgbClr val="FF7500"/>
        </a:folHlink>
      </a:clrScheme>
      <a:clrMap bg1="lt1" tx1="dk1" bg2="lt2" tx2="dk2" accent1="accent1" accent2="accent2" accent3="accent3" accent4="accent4" accent5="accent5" accent6="accent6" hlink="hlink" folHlink="folHlink"/>
    </a:extraClrScheme>
    <a:extraClrScheme>
      <a:clrScheme name="1_Custom Design 16">
        <a:dk1>
          <a:srgbClr val="58572B"/>
        </a:dk1>
        <a:lt1>
          <a:srgbClr val="008080"/>
        </a:lt1>
        <a:dk2>
          <a:srgbClr val="FFFF99"/>
        </a:dk2>
        <a:lt2>
          <a:srgbClr val="005A58"/>
        </a:lt2>
        <a:accent1>
          <a:srgbClr val="CCCC99"/>
        </a:accent1>
        <a:accent2>
          <a:srgbClr val="FFFFCC"/>
        </a:accent2>
        <a:accent3>
          <a:srgbClr val="AAC0C0"/>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Nightfall design template">
  <a:themeElements>
    <a:clrScheme name="Nightfall design template 12">
      <a:dk1>
        <a:srgbClr val="003366"/>
      </a:dk1>
      <a:lt1>
        <a:srgbClr val="FFFFFF"/>
      </a:lt1>
      <a:dk2>
        <a:srgbClr val="0000FF"/>
      </a:dk2>
      <a:lt2>
        <a:srgbClr val="CCECFF"/>
      </a:lt2>
      <a:accent1>
        <a:srgbClr val="3366CC"/>
      </a:accent1>
      <a:accent2>
        <a:srgbClr val="004570"/>
      </a:accent2>
      <a:accent3>
        <a:srgbClr val="AAAAFF"/>
      </a:accent3>
      <a:accent4>
        <a:srgbClr val="DADADA"/>
      </a:accent4>
      <a:accent5>
        <a:srgbClr val="ADB8E2"/>
      </a:accent5>
      <a:accent6>
        <a:srgbClr val="003E65"/>
      </a:accent6>
      <a:hlink>
        <a:srgbClr val="99CCFF"/>
      </a:hlink>
      <a:folHlink>
        <a:srgbClr val="FFE701"/>
      </a:folHlink>
    </a:clrScheme>
    <a:fontScheme name="Nightfall design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8" charset="-5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8" charset="-52"/>
          </a:defRPr>
        </a:defPPr>
      </a:lstStyle>
    </a:lnDef>
  </a:objectDefaults>
  <a:extraClrSchemeLst>
    <a:extraClrScheme>
      <a:clrScheme name="Nightfall design template 1">
        <a:dk1>
          <a:srgbClr val="336699"/>
        </a:dk1>
        <a:lt1>
          <a:srgbClr val="FFFFFF"/>
        </a:lt1>
        <a:dk2>
          <a:srgbClr val="969696"/>
        </a:dk2>
        <a:lt2>
          <a:srgbClr val="E3EBF1"/>
        </a:lt2>
        <a:accent1>
          <a:srgbClr val="003399"/>
        </a:accent1>
        <a:accent2>
          <a:srgbClr val="59A7E1"/>
        </a:accent2>
        <a:accent3>
          <a:srgbClr val="C9C9C9"/>
        </a:accent3>
        <a:accent4>
          <a:srgbClr val="DADADA"/>
        </a:accent4>
        <a:accent5>
          <a:srgbClr val="AAADCA"/>
        </a:accent5>
        <a:accent6>
          <a:srgbClr val="5097CC"/>
        </a:accent6>
        <a:hlink>
          <a:srgbClr val="66CCFF"/>
        </a:hlink>
        <a:folHlink>
          <a:srgbClr val="F8F8F8"/>
        </a:folHlink>
      </a:clrScheme>
      <a:clrMap bg1="dk2" tx1="lt1" bg2="dk1" tx2="lt2" accent1="accent1" accent2="accent2" accent3="accent3" accent4="accent4" accent5="accent5" accent6="accent6" hlink="hlink" folHlink="folHlink"/>
    </a:extraClrScheme>
    <a:extraClrScheme>
      <a:clrScheme name="Nightfall design template 2">
        <a:dk1>
          <a:srgbClr val="2D2015"/>
        </a:dk1>
        <a:lt1>
          <a:srgbClr val="FFFFFF"/>
        </a:lt1>
        <a:dk2>
          <a:srgbClr val="A17A4B"/>
        </a:dk2>
        <a:lt2>
          <a:srgbClr val="DFC08D"/>
        </a:lt2>
        <a:accent1>
          <a:srgbClr val="8C7B70"/>
        </a:accent1>
        <a:accent2>
          <a:srgbClr val="354FBB"/>
        </a:accent2>
        <a:accent3>
          <a:srgbClr val="CDBEB1"/>
        </a:accent3>
        <a:accent4>
          <a:srgbClr val="DADADA"/>
        </a:accent4>
        <a:accent5>
          <a:srgbClr val="C5BFBB"/>
        </a:accent5>
        <a:accent6>
          <a:srgbClr val="2F47A9"/>
        </a:accent6>
        <a:hlink>
          <a:srgbClr val="CCB400"/>
        </a:hlink>
        <a:folHlink>
          <a:srgbClr val="BEC9CA"/>
        </a:folHlink>
      </a:clrScheme>
      <a:clrMap bg1="dk2" tx1="lt1" bg2="dk1" tx2="lt2" accent1="accent1" accent2="accent2" accent3="accent3" accent4="accent4" accent5="accent5" accent6="accent6" hlink="hlink" folHlink="folHlink"/>
    </a:extraClrScheme>
    <a:extraClrScheme>
      <a:clrScheme name="Nightfall design template 3">
        <a:dk1>
          <a:srgbClr val="777777"/>
        </a:dk1>
        <a:lt1>
          <a:srgbClr val="FFFFFF"/>
        </a:lt1>
        <a:dk2>
          <a:srgbClr val="A1A496"/>
        </a:dk2>
        <a:lt2>
          <a:srgbClr val="D1D1CB"/>
        </a:lt2>
        <a:accent1>
          <a:srgbClr val="909082"/>
        </a:accent1>
        <a:accent2>
          <a:srgbClr val="6484C4"/>
        </a:accent2>
        <a:accent3>
          <a:srgbClr val="CDCFC9"/>
        </a:accent3>
        <a:accent4>
          <a:srgbClr val="DADADA"/>
        </a:accent4>
        <a:accent5>
          <a:srgbClr val="C6C6C1"/>
        </a:accent5>
        <a:accent6>
          <a:srgbClr val="5A77B1"/>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ightfall design template 4">
        <a:dk1>
          <a:srgbClr val="3E3E5C"/>
        </a:dk1>
        <a:lt1>
          <a:srgbClr val="FFFFFF"/>
        </a:lt1>
        <a:dk2>
          <a:srgbClr val="819DC5"/>
        </a:dk2>
        <a:lt2>
          <a:srgbClr val="FFFFFF"/>
        </a:lt2>
        <a:accent1>
          <a:srgbClr val="60597B"/>
        </a:accent1>
        <a:accent2>
          <a:srgbClr val="6666FF"/>
        </a:accent2>
        <a:accent3>
          <a:srgbClr val="C1CCDF"/>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ightfall design template 5">
        <a:dk1>
          <a:srgbClr val="005A58"/>
        </a:dk1>
        <a:lt1>
          <a:srgbClr val="99CCFF"/>
        </a:lt1>
        <a:dk2>
          <a:srgbClr val="0099CC"/>
        </a:dk2>
        <a:lt2>
          <a:srgbClr val="CCECFF"/>
        </a:lt2>
        <a:accent1>
          <a:srgbClr val="256487"/>
        </a:accent1>
        <a:accent2>
          <a:srgbClr val="6D6FC7"/>
        </a:accent2>
        <a:accent3>
          <a:srgbClr val="AACAE2"/>
        </a:accent3>
        <a:accent4>
          <a:srgbClr val="82AEDA"/>
        </a:accent4>
        <a:accent5>
          <a:srgbClr val="ACB8C3"/>
        </a:accent5>
        <a:accent6>
          <a:srgbClr val="6264B4"/>
        </a:accent6>
        <a:hlink>
          <a:srgbClr val="85A8FF"/>
        </a:hlink>
        <a:folHlink>
          <a:srgbClr val="FFFFFF"/>
        </a:folHlink>
      </a:clrScheme>
      <a:clrMap bg1="dk2" tx1="lt1" bg2="dk1" tx2="lt2" accent1="accent1" accent2="accent2" accent3="accent3" accent4="accent4" accent5="accent5" accent6="accent6" hlink="hlink" folHlink="folHlink"/>
    </a:extraClrScheme>
    <a:extraClrScheme>
      <a:clrScheme name="Nightfall design template 6">
        <a:dk1>
          <a:srgbClr val="B2B2B2"/>
        </a:dk1>
        <a:lt1>
          <a:srgbClr val="DEF6F1"/>
        </a:lt1>
        <a:dk2>
          <a:srgbClr val="FFFFFF"/>
        </a:dk2>
        <a:lt2>
          <a:srgbClr val="969696"/>
        </a:lt2>
        <a:accent1>
          <a:srgbClr val="FFFFFF"/>
        </a:accent1>
        <a:accent2>
          <a:srgbClr val="8DC6FF"/>
        </a:accent2>
        <a:accent3>
          <a:srgbClr val="ECFAF7"/>
        </a:accent3>
        <a:accent4>
          <a:srgbClr val="979797"/>
        </a:accent4>
        <a:accent5>
          <a:srgbClr val="FFFFFF"/>
        </a:accent5>
        <a:accent6>
          <a:srgbClr val="7FB3E7"/>
        </a:accent6>
        <a:hlink>
          <a:srgbClr val="0066CC"/>
        </a:hlink>
        <a:folHlink>
          <a:srgbClr val="C80000"/>
        </a:folHlink>
      </a:clrScheme>
      <a:clrMap bg1="lt1" tx1="dk1" bg2="lt2" tx2="dk2" accent1="accent1" accent2="accent2" accent3="accent3" accent4="accent4" accent5="accent5" accent6="accent6" hlink="hlink" folHlink="folHlink"/>
    </a:extraClrScheme>
    <a:extraClrScheme>
      <a:clrScheme name="Nightfall design template 7">
        <a:dk1>
          <a:srgbClr val="777777"/>
        </a:dk1>
        <a:lt1>
          <a:srgbClr val="CCFFFF"/>
        </a:lt1>
        <a:dk2>
          <a:srgbClr val="CCECFF"/>
        </a:dk2>
        <a:lt2>
          <a:srgbClr val="99CCFF"/>
        </a:lt2>
        <a:accent1>
          <a:srgbClr val="99CCFF"/>
        </a:accent1>
        <a:accent2>
          <a:srgbClr val="003399"/>
        </a:accent2>
        <a:accent3>
          <a:srgbClr val="E2F4FF"/>
        </a:accent3>
        <a:accent4>
          <a:srgbClr val="AEDADA"/>
        </a:accent4>
        <a:accent5>
          <a:srgbClr val="CAE2FF"/>
        </a:accent5>
        <a:accent6>
          <a:srgbClr val="002D8A"/>
        </a:accent6>
        <a:hlink>
          <a:srgbClr val="FF5050"/>
        </a:hlink>
        <a:folHlink>
          <a:srgbClr val="003399"/>
        </a:folHlink>
      </a:clrScheme>
      <a:clrMap bg1="dk2" tx1="lt1" bg2="dk1" tx2="lt2" accent1="accent1" accent2="accent2" accent3="accent3" accent4="accent4" accent5="accent5" accent6="accent6" hlink="hlink" folHlink="folHlink"/>
    </a:extraClrScheme>
    <a:extraClrScheme>
      <a:clrScheme name="Nightfall design template 8">
        <a:dk1>
          <a:srgbClr val="F8F8F8"/>
        </a:dk1>
        <a:lt1>
          <a:srgbClr val="FFFFFF"/>
        </a:lt1>
        <a:dk2>
          <a:srgbClr val="DDDDDD"/>
        </a:dk2>
        <a:lt2>
          <a:srgbClr val="333333"/>
        </a:lt2>
        <a:accent1>
          <a:srgbClr val="C0C0C0"/>
        </a:accent1>
        <a:accent2>
          <a:srgbClr val="808080"/>
        </a:accent2>
        <a:accent3>
          <a:srgbClr val="FFFFFF"/>
        </a:accent3>
        <a:accent4>
          <a:srgbClr val="D4D4D4"/>
        </a:accent4>
        <a:accent5>
          <a:srgbClr val="DCDCDC"/>
        </a:accent5>
        <a:accent6>
          <a:srgbClr val="737373"/>
        </a:accent6>
        <a:hlink>
          <a:srgbClr val="4D4D4D"/>
        </a:hlink>
        <a:folHlink>
          <a:srgbClr val="FFFFFF"/>
        </a:folHlink>
      </a:clrScheme>
      <a:clrMap bg1="lt1" tx1="dk1" bg2="lt2" tx2="dk2" accent1="accent1" accent2="accent2" accent3="accent3" accent4="accent4" accent5="accent5" accent6="accent6" hlink="hlink" folHlink="folHlink"/>
    </a:extraClrScheme>
    <a:extraClrScheme>
      <a:clrScheme name="Nightfall design template 9">
        <a:dk1>
          <a:srgbClr val="5C1F00"/>
        </a:dk1>
        <a:lt1>
          <a:srgbClr val="FFF8EB"/>
        </a:lt1>
        <a:dk2>
          <a:srgbClr val="FFEBD7"/>
        </a:dk2>
        <a:lt2>
          <a:srgbClr val="FFFFF7"/>
        </a:lt2>
        <a:accent1>
          <a:srgbClr val="CC3300"/>
        </a:accent1>
        <a:accent2>
          <a:srgbClr val="BE7960"/>
        </a:accent2>
        <a:accent3>
          <a:srgbClr val="FFF3E8"/>
        </a:accent3>
        <a:accent4>
          <a:srgbClr val="DAD4C9"/>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ightfall design template 10">
        <a:dk1>
          <a:srgbClr val="969696"/>
        </a:dk1>
        <a:lt1>
          <a:srgbClr val="F8F8F8"/>
        </a:lt1>
        <a:dk2>
          <a:srgbClr val="DDDDDD"/>
        </a:dk2>
        <a:lt2>
          <a:srgbClr val="CC9900"/>
        </a:lt2>
        <a:accent1>
          <a:srgbClr val="DFBB05"/>
        </a:accent1>
        <a:accent2>
          <a:srgbClr val="FF9966"/>
        </a:accent2>
        <a:accent3>
          <a:srgbClr val="EBEBEB"/>
        </a:accent3>
        <a:accent4>
          <a:srgbClr val="D4D4D4"/>
        </a:accent4>
        <a:accent5>
          <a:srgbClr val="ECDAAA"/>
        </a:accent5>
        <a:accent6>
          <a:srgbClr val="E78A5C"/>
        </a:accent6>
        <a:hlink>
          <a:srgbClr val="CC3300"/>
        </a:hlink>
        <a:folHlink>
          <a:srgbClr val="003399"/>
        </a:folHlink>
      </a:clrScheme>
      <a:clrMap bg1="dk2" tx1="lt1" bg2="dk1" tx2="lt2" accent1="accent1" accent2="accent2" accent3="accent3" accent4="accent4" accent5="accent5" accent6="accent6" hlink="hlink" folHlink="folHlink"/>
    </a:extraClrScheme>
    <a:extraClrScheme>
      <a:clrScheme name="Nightfall design template 11">
        <a:dk1>
          <a:srgbClr val="808080"/>
        </a:dk1>
        <a:lt1>
          <a:srgbClr val="F8F8F8"/>
        </a:lt1>
        <a:dk2>
          <a:srgbClr val="EAEAEA"/>
        </a:dk2>
        <a:lt2>
          <a:srgbClr val="FFFFFF"/>
        </a:lt2>
        <a:accent1>
          <a:srgbClr val="99CCFF"/>
        </a:accent1>
        <a:accent2>
          <a:srgbClr val="9999FF"/>
        </a:accent2>
        <a:accent3>
          <a:srgbClr val="F3F3F3"/>
        </a:accent3>
        <a:accent4>
          <a:srgbClr val="D4D4D4"/>
        </a:accent4>
        <a:accent5>
          <a:srgbClr val="CAE2FF"/>
        </a:accent5>
        <a:accent6>
          <a:srgbClr val="8A8AE7"/>
        </a:accent6>
        <a:hlink>
          <a:srgbClr val="3333CC"/>
        </a:hlink>
        <a:folHlink>
          <a:srgbClr val="8927FF"/>
        </a:folHlink>
      </a:clrScheme>
      <a:clrMap bg1="dk2" tx1="lt1" bg2="dk1" tx2="lt2" accent1="accent1" accent2="accent2" accent3="accent3" accent4="accent4" accent5="accent5" accent6="accent6" hlink="hlink" folHlink="folHlink"/>
    </a:extraClrScheme>
    <a:extraClrScheme>
      <a:clrScheme name="Nightfall design template 12">
        <a:dk1>
          <a:srgbClr val="003366"/>
        </a:dk1>
        <a:lt1>
          <a:srgbClr val="FFFFFF"/>
        </a:lt1>
        <a:dk2>
          <a:srgbClr val="0000FF"/>
        </a:dk2>
        <a:lt2>
          <a:srgbClr val="CCECFF"/>
        </a:lt2>
        <a:accent1>
          <a:srgbClr val="3366CC"/>
        </a:accent1>
        <a:accent2>
          <a:srgbClr val="004570"/>
        </a:accent2>
        <a:accent3>
          <a:srgbClr val="AAAAFF"/>
        </a:accent3>
        <a:accent4>
          <a:srgbClr val="DADADA"/>
        </a:accent4>
        <a:accent5>
          <a:srgbClr val="ADB8E2"/>
        </a:accent5>
        <a:accent6>
          <a:srgbClr val="003E65"/>
        </a:accent6>
        <a:hlink>
          <a:srgbClr val="99CCFF"/>
        </a:hlink>
        <a:folHlink>
          <a:srgbClr val="FFE701"/>
        </a:folHlink>
      </a:clrScheme>
      <a:clrMap bg1="dk2" tx1="lt1" bg2="dk1" tx2="lt2" accent1="accent1" accent2="accent2" accent3="accent3" accent4="accent4" accent5="accent5" accent6="accent6" hlink="hlink" folHlink="folHlink"/>
    </a:extraClrScheme>
    <a:extraClrScheme>
      <a:clrScheme name="Nightfall design template 13">
        <a:dk1>
          <a:srgbClr val="808080"/>
        </a:dk1>
        <a:lt1>
          <a:srgbClr val="FFFFFF"/>
        </a:lt1>
        <a:dk2>
          <a:srgbClr val="CCCCFF"/>
        </a:dk2>
        <a:lt2>
          <a:srgbClr val="F8F8F8"/>
        </a:lt2>
        <a:accent1>
          <a:srgbClr val="85ADDD"/>
        </a:accent1>
        <a:accent2>
          <a:srgbClr val="333399"/>
        </a:accent2>
        <a:accent3>
          <a:srgbClr val="E2E2FF"/>
        </a:accent3>
        <a:accent4>
          <a:srgbClr val="DADADA"/>
        </a:accent4>
        <a:accent5>
          <a:srgbClr val="C2D3EB"/>
        </a:accent5>
        <a:accent6>
          <a:srgbClr val="2D2D8A"/>
        </a:accent6>
        <a:hlink>
          <a:srgbClr val="0250C2"/>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Blue strands design template</Template>
  <TotalTime>4991</TotalTime>
  <Words>2923</Words>
  <Application>Microsoft Office PowerPoint</Application>
  <PresentationFormat>On-screen Show (4:3)</PresentationFormat>
  <Paragraphs>446</Paragraphs>
  <Slides>44</Slides>
  <Notes>7</Notes>
  <HiddenSlides>0</HiddenSlides>
  <MMClips>3</MMClips>
  <ScaleCrop>false</ScaleCrop>
  <HeadingPairs>
    <vt:vector size="4" baseType="variant">
      <vt:variant>
        <vt:lpstr>Theme</vt:lpstr>
      </vt:variant>
      <vt:variant>
        <vt:i4>3</vt:i4>
      </vt:variant>
      <vt:variant>
        <vt:lpstr>Slide Titles</vt:lpstr>
      </vt:variant>
      <vt:variant>
        <vt:i4>44</vt:i4>
      </vt:variant>
    </vt:vector>
  </HeadingPairs>
  <TitlesOfParts>
    <vt:vector size="47" baseType="lpstr">
      <vt:lpstr>Blue strands design template</vt:lpstr>
      <vt:lpstr>1_Custom Design</vt:lpstr>
      <vt:lpstr>Nightfall design template</vt:lpstr>
      <vt:lpstr>Blending CCC and Care Management Functions: Examples from Successfully Blended Sites</vt:lpstr>
      <vt:lpstr>Goals</vt:lpstr>
      <vt:lpstr>Goals (cont.)</vt:lpstr>
      <vt:lpstr>The Who</vt:lpstr>
      <vt:lpstr>The What</vt:lpstr>
      <vt:lpstr>The Why</vt:lpstr>
      <vt:lpstr>The How</vt:lpstr>
      <vt:lpstr>IPC VISION STATEMENT </vt:lpstr>
      <vt:lpstr>The When</vt:lpstr>
      <vt:lpstr>The When</vt:lpstr>
      <vt:lpstr>The When</vt:lpstr>
      <vt:lpstr>The Other Whens</vt:lpstr>
      <vt:lpstr>The Other Whens</vt:lpstr>
      <vt:lpstr>M.A.G.I.C</vt:lpstr>
      <vt:lpstr>M.A.G.I.C</vt:lpstr>
      <vt:lpstr>Integration Models</vt:lpstr>
      <vt:lpstr>Integrated Consultant Model</vt:lpstr>
      <vt:lpstr>Integrated Consultant Model</vt:lpstr>
      <vt:lpstr>IPC STRATEGIC GOALS AND MEASURABLE OUTCOMES </vt:lpstr>
      <vt:lpstr>IPC STRATEGIC GOALS AND MEASURABLE OUTCOMES </vt:lpstr>
      <vt:lpstr>Integrated Consultant Model</vt:lpstr>
      <vt:lpstr>Integrated Consultant Model</vt:lpstr>
      <vt:lpstr>Program Evaluation  Data</vt:lpstr>
      <vt:lpstr>Specialty Clinic Workload</vt:lpstr>
      <vt:lpstr>MH Specialty Referral Completion Rates  </vt:lpstr>
      <vt:lpstr>SALT/MHI Co-Integration Clinic Data</vt:lpstr>
      <vt:lpstr>SI/HI Screens Always Ask/Always Act Clinic Data</vt:lpstr>
      <vt:lpstr>Slide 28</vt:lpstr>
      <vt:lpstr>Slide 29</vt:lpstr>
      <vt:lpstr>IPC Antidepressant Data</vt:lpstr>
      <vt:lpstr>IPC Antidepressant Data</vt:lpstr>
      <vt:lpstr>Fidelity Data</vt:lpstr>
      <vt:lpstr>Fidelity Data</vt:lpstr>
      <vt:lpstr>Satisfaction Data: Positives</vt:lpstr>
      <vt:lpstr>Satisfaction Data: Positives</vt:lpstr>
      <vt:lpstr>Satisfaction Data: Positives</vt:lpstr>
      <vt:lpstr>Satisfaction Data: Positives</vt:lpstr>
      <vt:lpstr>Satisfaction Data: Areas to Improve</vt:lpstr>
      <vt:lpstr>Lessons &amp; Implications</vt:lpstr>
      <vt:lpstr>Lessons &amp; Implications</vt:lpstr>
      <vt:lpstr>Future Directions</vt:lpstr>
      <vt:lpstr>Acknowledgements</vt:lpstr>
      <vt:lpstr>More Key Citations</vt:lpstr>
      <vt:lpstr>More Key Citations</vt:lpstr>
    </vt:vector>
  </TitlesOfParts>
  <Company>Salem VAMC, VISN 6</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Care Psychology</dc:title>
  <dc:creator>Salem User</dc:creator>
  <cp:lastModifiedBy>vhasamhartls</cp:lastModifiedBy>
  <cp:revision>244</cp:revision>
  <dcterms:created xsi:type="dcterms:W3CDTF">2008-06-04T00:16:26Z</dcterms:created>
  <dcterms:modified xsi:type="dcterms:W3CDTF">2011-07-14T17:17:01Z</dcterms:modified>
</cp:coreProperties>
</file>