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315" r:id="rId2"/>
    <p:sldId id="327" r:id="rId3"/>
    <p:sldId id="316" r:id="rId4"/>
    <p:sldId id="317" r:id="rId5"/>
    <p:sldId id="318" r:id="rId6"/>
    <p:sldId id="319" r:id="rId7"/>
    <p:sldId id="320" r:id="rId8"/>
    <p:sldId id="329" r:id="rId9"/>
    <p:sldId id="322" r:id="rId10"/>
    <p:sldId id="323" r:id="rId11"/>
    <p:sldId id="328" r:id="rId12"/>
    <p:sldId id="324" r:id="rId13"/>
    <p:sldId id="326" r:id="rId14"/>
    <p:sldId id="284" r:id="rId15"/>
    <p:sldId id="31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71" autoAdjust="0"/>
    <p:restoredTop sz="92881" autoAdjust="0"/>
  </p:normalViewPr>
  <p:slideViewPr>
    <p:cSldViewPr>
      <p:cViewPr varScale="1">
        <p:scale>
          <a:sx n="65" d="100"/>
          <a:sy n="65" d="100"/>
        </p:scale>
        <p:origin x="-288" y="-108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96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AA30F32-A4BD-47E4-A297-4DCCD850A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2A9DFAD-E8FF-4FDF-BABD-0C3F72829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Have to be patient’s- not ours for them! (Patient Centered Medical Home…)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B08E9-7D03-43C4-894B-AECF9A84EBFF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Know some patient friendly references, though most just want a 1-2 page handout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4D86F-22F5-4FE1-9D82-D62A8D896AD4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Some basic, simple skills, and some more advanced to be learned in more intensive trainings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89CC23-D7BE-49FD-9065-E37260874D2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6EC573-E6E9-4638-8FA1-6CA6CC44853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Sample logs available as handouts (see materials or reference CD). Common clinical targets: sleep patterns, eating  and exercise, medication use, pain management, anxiety management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C51C0-69AD-4858-BEF5-3B3A3895DE8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Add reference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A628F-D633-4611-B663-7A8B3ABE40B8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Handout on CD, Anxiety and Phobia Workbook…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8463A-9B83-47A9-86E7-EDB8FCD602BA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IH Color Logo with Transparent Backgroun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7513" y="5976938"/>
            <a:ext cx="215106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CEEB-8C20-45F7-9D4A-37E8233AB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04C1C-F22A-4523-9507-C505FE8B7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759B8-8538-4B11-BC46-E59C8C6B1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718DC-6A4E-41A8-9EBC-DC6C6D0E6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DA396-84B0-49EC-89E7-DB9893583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0F690-BE5D-46FB-A501-9C0CAC3E2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03E0D-E38C-4BED-88B2-4E474F80F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E7876-1B63-4C71-B485-E3DC01B7C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E50DA-33B5-453D-967A-00A5DA27E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666F4-6E31-4C99-BC46-C42A332A0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B0EFC-1940-4FB6-9BFA-75086DCE5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1C3FBBB-A077-415F-83B1-A302009EA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0" descr="CIH Color Logo with Transparent Background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1725" y="6286500"/>
            <a:ext cx="1250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23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vaww4.va.gov/pcmhi/" TargetMode="External"/><Relationship Id="rId2" Type="http://schemas.openxmlformats.org/officeDocument/2006/relationships/hyperlink" Target="http://vaww.visn2.med.va.gov/bh/cih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atherine.dollar@va.gov" TargetMode="External"/><Relationship Id="rId4" Type="http://schemas.openxmlformats.org/officeDocument/2006/relationships/hyperlink" Target="http://www.cfha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922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Common Behavioral and Cognitive Interventions in Primary Care</a:t>
            </a:r>
            <a:br>
              <a:rPr lang="en-US" sz="3200" b="1" dirty="0" smtClean="0"/>
            </a:br>
            <a:endParaRPr lang="en-US" sz="3200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4338"/>
            <a:ext cx="6400800" cy="268446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Based on: </a:t>
            </a:r>
            <a:r>
              <a:rPr lang="en-US" sz="2400" i="1" dirty="0" smtClean="0">
                <a:solidFill>
                  <a:schemeClr val="tx2"/>
                </a:solidFill>
              </a:rPr>
              <a:t>Integrated Behavioral Health in Primary Care: Step-by-Step Guidance for Assessment and Intervention 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Hunter et al, 2009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Presented August 2011 by</a:t>
            </a:r>
          </a:p>
          <a:p>
            <a:pPr>
              <a:spcBef>
                <a:spcPts val="0"/>
              </a:spcBef>
              <a:defRPr/>
            </a:pPr>
            <a:r>
              <a:rPr lang="en-US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Katherine M. Dollar, PhD.,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u="sng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u="sng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Behavioral Activation 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 to feel depressed when engaged in actives that provide pleasure and accomplishment </a:t>
            </a:r>
          </a:p>
          <a:p>
            <a:pPr>
              <a:buFontTx/>
              <a:buChar char="•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Re-establish routines </a:t>
            </a:r>
          </a:p>
          <a:p>
            <a:pPr>
              <a:buFontTx/>
              <a:buChar char="•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reinforcing experiences</a:t>
            </a:r>
          </a:p>
          <a:p>
            <a:pPr>
              <a:buFontTx/>
              <a:buChar char="•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Overcome avoidance patterns</a:t>
            </a:r>
          </a:p>
          <a:p>
            <a:pPr>
              <a:buFontTx/>
              <a:buChar char="•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Distraction from problems or unpleasant events</a:t>
            </a:r>
          </a:p>
          <a:p>
            <a:pPr>
              <a:buFontTx/>
              <a:buChar char="•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B1A1E-0F83-4A1D-B82E-7916A27BBB4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9219" name="Picture 3" descr="C:\Documents and Settings\vhawnydollak\Local Settings\Temporary Internet Files\Content.IE5\9EEF3MGN\MC9002377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8244" y="2996952"/>
            <a:ext cx="1502875" cy="153154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Activation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Choose and schedule daily pleasurable activities </a:t>
            </a:r>
            <a:r>
              <a:rPr lang="en-US" sz="1800" dirty="0" smtClean="0"/>
              <a:t>(Pleasant Events Schedule or Life Activities Checklist) </a:t>
            </a:r>
          </a:p>
          <a:p>
            <a:pPr>
              <a:buFontTx/>
              <a:buChar char="•"/>
            </a:pPr>
            <a:r>
              <a:rPr lang="en-US" dirty="0" smtClean="0"/>
              <a:t>List activities and rate for mastery and pleasure</a:t>
            </a:r>
          </a:p>
          <a:p>
            <a:pPr>
              <a:buFontTx/>
              <a:buChar char="•"/>
            </a:pPr>
            <a:r>
              <a:rPr lang="en-US" dirty="0" smtClean="0"/>
              <a:t>Keep activity logs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718DC-6A4E-41A8-9EBC-DC6C6D0E6E5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 descr="C:\Documents and Settings\vhawnydollak\Local Settings\Temporary Internet Files\Content.IE5\9EEF3MGN\MC9000532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044" y="3897052"/>
            <a:ext cx="1806854" cy="1567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Assertive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Assess patterns of communication </a:t>
            </a:r>
          </a:p>
          <a:p>
            <a:pPr>
              <a:defRPr/>
            </a:pPr>
            <a:r>
              <a:rPr lang="en-US" dirty="0" smtClean="0"/>
              <a:t>Explain differences in passive, assertive, and aggressive communication</a:t>
            </a:r>
          </a:p>
          <a:p>
            <a:pPr>
              <a:defRPr/>
            </a:pPr>
            <a:r>
              <a:rPr lang="en-US" dirty="0" smtClean="0"/>
              <a:t>Help patient to learn how to speak assertively (Honest, Appropriate, Respectful, Direct) </a:t>
            </a:r>
          </a:p>
          <a:p>
            <a:pPr>
              <a:defRPr/>
            </a:pPr>
            <a:r>
              <a:rPr lang="en-US" dirty="0" smtClean="0"/>
              <a:t>Practice through role-play</a:t>
            </a:r>
          </a:p>
          <a:p>
            <a:pPr lvl="1">
              <a:defRPr/>
            </a:pPr>
            <a:r>
              <a:rPr lang="en-US" u="sng" dirty="0" smtClean="0"/>
              <a:t>The Anxiety and Phobia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4A079-46CB-4624-879F-5E9527D6175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Helpful Resources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smtClean="0">
                <a:effectLst/>
              </a:rPr>
              <a:t>Hunter, C. L., Goodie, J. L., Oordt, M. S., &amp; Dobmeyer, A. C. (2009). </a:t>
            </a:r>
            <a:r>
              <a:rPr lang="en-US" sz="1800" b="1" i="1" smtClean="0">
                <a:effectLst/>
              </a:rPr>
              <a:t>Integrated Behavioral Health in Primary Care: Step-by-step Guidance for Assessment and Intervention</a:t>
            </a:r>
            <a:r>
              <a:rPr lang="en-US" sz="1800" b="1" smtClean="0">
                <a:effectLst/>
              </a:rPr>
              <a:t>, American Psychological Association.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600" b="1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effectLst/>
              </a:rPr>
              <a:t>Gatchel, R. J. &amp; Oordt, M. S. (2003). </a:t>
            </a:r>
            <a:r>
              <a:rPr lang="en-US" sz="1800" b="1" i="1" smtClean="0">
                <a:effectLst/>
              </a:rPr>
              <a:t>Clinical health psychology and primary care: Practical advice and clinical guidance for successful collaboration</a:t>
            </a:r>
            <a:r>
              <a:rPr lang="en-US" sz="1800" b="1" smtClean="0">
                <a:effectLst/>
              </a:rPr>
              <a:t>: Washington, DC; American Psychological Association.</a:t>
            </a:r>
          </a:p>
          <a:p>
            <a:pPr>
              <a:lnSpc>
                <a:spcPct val="80000"/>
              </a:lnSpc>
            </a:pPr>
            <a:endParaRPr lang="en-US" sz="1800" b="1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effectLst/>
              </a:rPr>
              <a:t>P. Robinson &amp; J. Reiter (2007) Behavioral consultation and primary care: A guide to integrating services. New York: Springer Science-Media.</a:t>
            </a:r>
          </a:p>
          <a:p>
            <a:pPr>
              <a:lnSpc>
                <a:spcPct val="80000"/>
              </a:lnSpc>
            </a:pPr>
            <a:endParaRPr lang="en-US" sz="1800" b="1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effectLst/>
              </a:rPr>
              <a:t>W. O'Donohoe, M. Byrd, N. Cummings, D. Henderson (2005). Behavioral integrative care: Treatments that work in the primary care setting. New York: Brunner-Routledge.</a:t>
            </a:r>
          </a:p>
          <a:p>
            <a:pPr>
              <a:lnSpc>
                <a:spcPct val="80000"/>
              </a:lnSpc>
            </a:pPr>
            <a:endParaRPr lang="en-US" sz="1800" b="1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CB698-6945-4BA4-B837-495EB14EC8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540" y="368660"/>
            <a:ext cx="8229600" cy="4179888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E7401-2523-4CDB-9A13-0C57DAE81A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170" name="Picture 2" descr="C:\Documents and Settings\vhawnydollak\Local Settings\Temporary Internet Files\Content.IE5\AUFBSOB6\MC90043394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900" y="3501008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Helpful IPC Resources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hlinkClick r:id="rId2"/>
              </a:rPr>
              <a:t>http://vaww.visn2.med.va.gov/bh/cih/index.html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>
                <a:hlinkClick r:id="rId3"/>
              </a:rPr>
              <a:t>http://vaww4.va.gov/pcmhi/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u="sng" dirty="0" smtClean="0">
                <a:solidFill>
                  <a:schemeClr val="hlink"/>
                </a:solidFill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www.cfha.net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E-mail address: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hlinkClick r:id="rId5"/>
              </a:rPr>
              <a:t>katherine.dollar@va.gov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D8E1C-B69F-4408-8552-895F963161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Your Toolbox?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718DC-6A4E-41A8-9EBC-DC6C6D0E6E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074" name="Picture 2" descr="C:\Documents and Settings\vhawnydollak\Local Settings\Temporary Internet Files\Content.IE5\LQQWGMVA\MC9002802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5876" y="2096852"/>
            <a:ext cx="2062681" cy="2919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Co-located, Collaborative Provider’s Toolkit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 smtClean="0"/>
              <a:t>The following 8 techniques are effective for addressing a wide variety of symptoms and functional impairment seen in primary care (Hunter et al., 2009)</a:t>
            </a:r>
          </a:p>
          <a:p>
            <a:pPr lvl="1">
              <a:defRPr/>
            </a:pPr>
            <a:r>
              <a:rPr lang="en-US" sz="1800" dirty="0" smtClean="0"/>
              <a:t>1. Relaxation training</a:t>
            </a:r>
          </a:p>
          <a:p>
            <a:pPr lvl="1">
              <a:defRPr/>
            </a:pPr>
            <a:r>
              <a:rPr lang="en-US" sz="1800" dirty="0" smtClean="0"/>
              <a:t>2. Goal setting</a:t>
            </a:r>
          </a:p>
          <a:p>
            <a:pPr lvl="1">
              <a:defRPr/>
            </a:pPr>
            <a:r>
              <a:rPr lang="en-US" sz="1800" dirty="0" smtClean="0"/>
              <a:t>3. Identifying and disputing negative cognitions </a:t>
            </a:r>
          </a:p>
          <a:p>
            <a:pPr lvl="1">
              <a:defRPr/>
            </a:pPr>
            <a:r>
              <a:rPr lang="en-US" sz="1800" dirty="0" smtClean="0"/>
              <a:t>4. Motivational Interviewing</a:t>
            </a:r>
          </a:p>
          <a:p>
            <a:pPr lvl="1">
              <a:defRPr/>
            </a:pPr>
            <a:r>
              <a:rPr lang="en-US" sz="1800" dirty="0" smtClean="0"/>
              <a:t>5. Problem Solving</a:t>
            </a:r>
          </a:p>
          <a:p>
            <a:pPr lvl="1">
              <a:defRPr/>
            </a:pPr>
            <a:r>
              <a:rPr lang="en-US" sz="1800" dirty="0" smtClean="0"/>
              <a:t>6. Self-monitoring</a:t>
            </a:r>
          </a:p>
          <a:p>
            <a:pPr lvl="1">
              <a:defRPr/>
            </a:pPr>
            <a:r>
              <a:rPr lang="en-US" sz="1800" dirty="0" smtClean="0"/>
              <a:t>7. Behavioral Activation</a:t>
            </a:r>
          </a:p>
          <a:p>
            <a:pPr lvl="1">
              <a:defRPr/>
            </a:pPr>
            <a:r>
              <a:rPr lang="en-US" sz="1800" dirty="0" smtClean="0"/>
              <a:t>8. Assertive Communication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FCF67-776B-46EB-9C76-8AFED7B4F8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C:\Documents and Settings\vhawnydollak\Local Settings\Temporary Internet Files\Content.IE5\LQQWGMVA\MC9004326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077072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Relaxation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Deep Breathing</a:t>
            </a:r>
          </a:p>
          <a:p>
            <a:pPr>
              <a:defRPr/>
            </a:pPr>
            <a:r>
              <a:rPr lang="en-US" dirty="0" smtClean="0"/>
              <a:t>Cue-controlled relaxation</a:t>
            </a:r>
          </a:p>
          <a:p>
            <a:pPr>
              <a:defRPr/>
            </a:pPr>
            <a:r>
              <a:rPr lang="en-US" dirty="0" smtClean="0"/>
              <a:t>Progressive muscle relaxation</a:t>
            </a:r>
          </a:p>
          <a:p>
            <a:pPr>
              <a:defRPr/>
            </a:pPr>
            <a:r>
              <a:rPr lang="en-US" dirty="0" smtClean="0"/>
              <a:t>Visual imagery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B07A1-D2E8-4567-A483-F31532661F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 descr="C:\Documents and Settings\vhawnydollak\Local Settings\Temporary Internet Files\Content.IE5\LQQWGMVA\MC90005328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969060"/>
            <a:ext cx="1340510" cy="1415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Goal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Are the goals well defined in behavioral terms? (S.M.A.R.T)</a:t>
            </a:r>
          </a:p>
          <a:p>
            <a:pPr>
              <a:defRPr/>
            </a:pPr>
            <a:r>
              <a:rPr lang="en-US" dirty="0" smtClean="0"/>
              <a:t>Realistic/achievable</a:t>
            </a:r>
          </a:p>
          <a:p>
            <a:pPr>
              <a:defRPr/>
            </a:pPr>
            <a:r>
              <a:rPr lang="en-US" dirty="0" smtClean="0"/>
              <a:t>With in realm of control/influence</a:t>
            </a:r>
          </a:p>
          <a:p>
            <a:pPr>
              <a:defRPr/>
            </a:pPr>
            <a:r>
              <a:rPr lang="en-US" dirty="0" smtClean="0"/>
              <a:t>Break into sub goals</a:t>
            </a:r>
          </a:p>
          <a:p>
            <a:pPr>
              <a:defRPr/>
            </a:pPr>
            <a:r>
              <a:rPr lang="en-US" dirty="0" smtClean="0"/>
              <a:t>Personally important</a:t>
            </a:r>
          </a:p>
          <a:p>
            <a:pPr>
              <a:defRPr/>
            </a:pPr>
            <a:r>
              <a:rPr lang="en-US" dirty="0" smtClean="0"/>
              <a:t>Whose goals are they anyway?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8EE75-8712-41FC-93AD-B8FD91DE7E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098" name="Picture 2" descr="C:\Documents and Settings\vhawnydollak\Local Settings\Temporary Internet Files\Content.IE5\9EEF3MGN\MC90043982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1267036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Identifying and Disputing Negative Cognitions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Help to indentify unhealthy cognitions (predictions, expectations, evaluations)</a:t>
            </a:r>
          </a:p>
          <a:p>
            <a:pPr>
              <a:defRPr/>
            </a:pPr>
            <a:r>
              <a:rPr lang="en-US" dirty="0" smtClean="0"/>
              <a:t>Use thought logs</a:t>
            </a:r>
          </a:p>
          <a:p>
            <a:pPr>
              <a:defRPr/>
            </a:pPr>
            <a:r>
              <a:rPr lang="en-US" dirty="0" smtClean="0"/>
              <a:t>Question thought process</a:t>
            </a:r>
          </a:p>
          <a:p>
            <a:pPr>
              <a:defRPr/>
            </a:pPr>
            <a:r>
              <a:rPr lang="en-US" dirty="0" smtClean="0"/>
              <a:t>“Cognitive Disputation”</a:t>
            </a:r>
          </a:p>
          <a:p>
            <a:pPr>
              <a:defRPr/>
            </a:pPr>
            <a:r>
              <a:rPr lang="en-US" dirty="0" smtClean="0"/>
              <a:t>Self-help books for highly motivated</a:t>
            </a:r>
          </a:p>
          <a:p>
            <a:pPr lvl="1">
              <a:defRPr/>
            </a:pPr>
            <a:r>
              <a:rPr lang="en-US" u="sng" dirty="0" smtClean="0"/>
              <a:t>Mind Over Mood: </a:t>
            </a:r>
            <a:r>
              <a:rPr lang="en-US" dirty="0" smtClean="0"/>
              <a:t>Greenberger and </a:t>
            </a:r>
            <a:r>
              <a:rPr lang="en-US" dirty="0" err="1" smtClean="0"/>
              <a:t>Padesky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BD239-4097-4BA0-9856-7AD76035CB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195" name="Picture 3" descr="C:\Documents and Settings\vhawnydollak\Local Settings\Temporary Internet Files\Content.IE5\UHR8X6BL\MC90036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8324" y="3465004"/>
            <a:ext cx="93610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Motivational Interviewing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Examine readiness to change (Readiness Ruler)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Examine importance and confidence for change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Elicit pros and cons of change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12DA7-3F54-45E5-9363-E38042C316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122" name="Picture 2" descr="C:\Documents and Settings\vhawnydollak\Local Settings\Temporary Internet Files\Content.IE5\UHR8X6BL\MC9002909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1740" y="2600908"/>
            <a:ext cx="1476163" cy="7249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413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523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sz="2400" dirty="0" smtClean="0"/>
              <a:t>A five-step problem-solving model is recommended for the PC setting </a:t>
            </a:r>
            <a:r>
              <a:rPr lang="en-US" sz="1400" dirty="0" smtClean="0"/>
              <a:t>(</a:t>
            </a:r>
            <a:r>
              <a:rPr lang="en-US" sz="1400" dirty="0" err="1" smtClean="0"/>
              <a:t>Nezu</a:t>
            </a:r>
            <a:r>
              <a:rPr lang="en-US" sz="1400" dirty="0" smtClean="0"/>
              <a:t>, personal communication, 2011)</a:t>
            </a:r>
          </a:p>
          <a:p>
            <a:pPr marL="971550" lvl="1" indent="-514350">
              <a:buFont typeface="Wingdings" pitchFamily="2" charset="2"/>
              <a:buAutoNum type="arabicPeriod"/>
              <a:defRPr/>
            </a:pPr>
            <a:r>
              <a:rPr lang="en-US" sz="2400" dirty="0" smtClean="0"/>
              <a:t>Minimize emotional arousal to focus on next 4 steps</a:t>
            </a:r>
          </a:p>
          <a:p>
            <a:pPr marL="971550" lvl="1" indent="-514350">
              <a:buFont typeface="Wingdings" pitchFamily="2" charset="2"/>
              <a:buAutoNum type="arabicPeriod"/>
              <a:defRPr/>
            </a:pPr>
            <a:r>
              <a:rPr lang="en-US" sz="2400" dirty="0" smtClean="0"/>
              <a:t>Set an achievable goal, identify major obstacles</a:t>
            </a:r>
          </a:p>
          <a:p>
            <a:pPr marL="971550" lvl="1" indent="-514350">
              <a:buFont typeface="Wingdings" pitchFamily="2" charset="2"/>
              <a:buAutoNum type="arabicPeriod"/>
              <a:defRPr/>
            </a:pPr>
            <a:r>
              <a:rPr lang="en-US" sz="2400" dirty="0" smtClean="0"/>
              <a:t>Brainstorm multiple alternatives to overcoming obstacles</a:t>
            </a:r>
          </a:p>
          <a:p>
            <a:pPr marL="971550" lvl="1" indent="-514350">
              <a:buFont typeface="Wingdings" pitchFamily="2" charset="2"/>
              <a:buAutoNum type="arabicPeriod"/>
              <a:defRPr/>
            </a:pPr>
            <a:r>
              <a:rPr lang="en-US" sz="2400" dirty="0" smtClean="0"/>
              <a:t>Identify pros and cons of each idea, cost-benefit analysis</a:t>
            </a:r>
          </a:p>
          <a:p>
            <a:pPr marL="971550" lvl="1" indent="-514350">
              <a:buFont typeface="Wingdings" pitchFamily="2" charset="2"/>
              <a:buAutoNum type="arabicPeriod"/>
              <a:defRPr/>
            </a:pPr>
            <a:r>
              <a:rPr lang="en-US" sz="2400" smtClean="0"/>
              <a:t>Implement </a:t>
            </a:r>
            <a:r>
              <a:rPr lang="en-US" sz="2400" dirty="0" smtClean="0"/>
              <a:t>an </a:t>
            </a:r>
            <a:r>
              <a:rPr lang="en-US" sz="2400" smtClean="0"/>
              <a:t>action plan </a:t>
            </a:r>
            <a:r>
              <a:rPr lang="en-US" sz="2400" dirty="0" smtClean="0"/>
              <a:t>and assess the outcome (either fine-tune or go back through steps 1-4)</a:t>
            </a:r>
          </a:p>
          <a:p>
            <a:pPr marL="971550" lvl="1" indent="-514350">
              <a:buFont typeface="Wingdings" pitchFamily="2" charset="2"/>
              <a:buNone/>
              <a:defRPr/>
            </a:pPr>
            <a:r>
              <a:rPr lang="en-US" sz="1600" dirty="0" smtClean="0"/>
              <a:t>Please note: Additional PST trainings will be available in the future. </a:t>
            </a:r>
            <a:r>
              <a:rPr lang="en-US" sz="2400" dirty="0" smtClean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92D88-3194-471E-B10F-DD7937825FB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Self-Monitoring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Help track progress towards a goal</a:t>
            </a:r>
          </a:p>
          <a:p>
            <a:pPr lvl="1">
              <a:defRPr/>
            </a:pPr>
            <a:r>
              <a:rPr lang="en-US" dirty="0" smtClean="0"/>
              <a:t>Use a calendar</a:t>
            </a:r>
          </a:p>
          <a:p>
            <a:pPr lvl="1">
              <a:defRPr/>
            </a:pPr>
            <a:r>
              <a:rPr lang="en-US" dirty="0" smtClean="0"/>
              <a:t>Keep a tally</a:t>
            </a:r>
          </a:p>
          <a:p>
            <a:pPr lvl="1">
              <a:defRPr/>
            </a:pPr>
            <a:r>
              <a:rPr lang="en-US" dirty="0" smtClean="0"/>
              <a:t>Chart on a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31939-D264-4390-B848-2B1E75255C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147" name="Picture 3" descr="C:\Documents and Settings\vhawnydollak\Local Settings\Temporary Internet Files\Content.IE5\9EEF3MGN\MC9000594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969060"/>
            <a:ext cx="1752905" cy="1352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1348</TotalTime>
  <Words>590</Words>
  <Application>Microsoft Office PowerPoint</Application>
  <PresentationFormat>On-screen Show (4:3)</PresentationFormat>
  <Paragraphs>120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Textured</vt:lpstr>
      <vt:lpstr>Common Behavioral and Cognitive Interventions in Primary Care </vt:lpstr>
      <vt:lpstr>What’s in Your Toolbox?</vt:lpstr>
      <vt:lpstr>The Co-located, Collaborative Provider’s Toolkit </vt:lpstr>
      <vt:lpstr>Relaxation Training</vt:lpstr>
      <vt:lpstr>Goal Setting</vt:lpstr>
      <vt:lpstr>Identifying and Disputing Negative Cognitions  </vt:lpstr>
      <vt:lpstr>Motivational Interviewing </vt:lpstr>
      <vt:lpstr>Problem Solving</vt:lpstr>
      <vt:lpstr>Self-Monitoring </vt:lpstr>
      <vt:lpstr>Behavioral Activation  </vt:lpstr>
      <vt:lpstr>Behavioral Activation Techniques</vt:lpstr>
      <vt:lpstr>Assertive Communication</vt:lpstr>
      <vt:lpstr>Helpful Resources</vt:lpstr>
      <vt:lpstr>Questions?</vt:lpstr>
      <vt:lpstr>Helpful IPC Resources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vhawnyallenr</cp:lastModifiedBy>
  <cp:revision>56</cp:revision>
  <cp:lastPrinted>1601-01-01T00:00:00Z</cp:lastPrinted>
  <dcterms:created xsi:type="dcterms:W3CDTF">1601-01-01T00:00:00Z</dcterms:created>
  <dcterms:modified xsi:type="dcterms:W3CDTF">2011-07-28T19:07:52Z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