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 id="2147483657" r:id="rId2"/>
  </p:sldMasterIdLst>
  <p:notesMasterIdLst>
    <p:notesMasterId r:id="rId46"/>
  </p:notesMasterIdLst>
  <p:handoutMasterIdLst>
    <p:handoutMasterId r:id="rId47"/>
  </p:handoutMasterIdLst>
  <p:sldIdLst>
    <p:sldId id="256" r:id="rId3"/>
    <p:sldId id="257" r:id="rId4"/>
    <p:sldId id="258" r:id="rId5"/>
    <p:sldId id="276" r:id="rId6"/>
    <p:sldId id="261" r:id="rId7"/>
    <p:sldId id="339" r:id="rId8"/>
    <p:sldId id="340" r:id="rId9"/>
    <p:sldId id="286" r:id="rId10"/>
    <p:sldId id="262" r:id="rId11"/>
    <p:sldId id="327" r:id="rId12"/>
    <p:sldId id="338" r:id="rId13"/>
    <p:sldId id="267" r:id="rId14"/>
    <p:sldId id="303" r:id="rId15"/>
    <p:sldId id="273" r:id="rId16"/>
    <p:sldId id="275" r:id="rId17"/>
    <p:sldId id="297" r:id="rId18"/>
    <p:sldId id="343" r:id="rId19"/>
    <p:sldId id="344" r:id="rId20"/>
    <p:sldId id="345" r:id="rId21"/>
    <p:sldId id="346" r:id="rId22"/>
    <p:sldId id="347" r:id="rId23"/>
    <p:sldId id="348" r:id="rId24"/>
    <p:sldId id="352" r:id="rId25"/>
    <p:sldId id="353" r:id="rId26"/>
    <p:sldId id="354" r:id="rId27"/>
    <p:sldId id="355" r:id="rId28"/>
    <p:sldId id="349" r:id="rId29"/>
    <p:sldId id="350" r:id="rId30"/>
    <p:sldId id="351" r:id="rId31"/>
    <p:sldId id="300" r:id="rId32"/>
    <p:sldId id="311" r:id="rId33"/>
    <p:sldId id="302" r:id="rId34"/>
    <p:sldId id="304" r:id="rId35"/>
    <p:sldId id="305" r:id="rId36"/>
    <p:sldId id="306" r:id="rId37"/>
    <p:sldId id="312" r:id="rId38"/>
    <p:sldId id="307" r:id="rId39"/>
    <p:sldId id="318" r:id="rId40"/>
    <p:sldId id="319" r:id="rId41"/>
    <p:sldId id="314" r:id="rId42"/>
    <p:sldId id="341" r:id="rId43"/>
    <p:sldId id="310" r:id="rId44"/>
    <p:sldId id="309"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49" autoAdjust="0"/>
    <p:restoredTop sz="94639" autoAdjust="0"/>
  </p:normalViewPr>
  <p:slideViewPr>
    <p:cSldViewPr>
      <p:cViewPr varScale="1">
        <p:scale>
          <a:sx n="98" d="100"/>
          <a:sy n="98" d="100"/>
        </p:scale>
        <p:origin x="30"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24CF55-2103-4D57-ACEE-C97949B3EFEC}" type="doc">
      <dgm:prSet loTypeId="urn:microsoft.com/office/officeart/2005/8/layout/gear1" loCatId="process" qsTypeId="urn:microsoft.com/office/officeart/2005/8/quickstyle/3d8" qsCatId="3D" csTypeId="urn:microsoft.com/office/officeart/2005/8/colors/accent1_2" csCatId="accent1" phldr="1"/>
      <dgm:spPr>
        <a:scene3d>
          <a:camera prst="perspectiveHeroicExtremeRightFacing" fov="4800000" zoom="82000">
            <a:rot lat="20387146" lon="20989275" rev="21570747"/>
          </a:camera>
          <a:lightRig rig="morning" dir="t">
            <a:rot lat="0" lon="0" rev="20400000"/>
          </a:lightRig>
        </a:scene3d>
      </dgm:spPr>
      <dgm:t>
        <a:bodyPr/>
        <a:lstStyle/>
        <a:p>
          <a:endParaRPr lang="en-US"/>
        </a:p>
      </dgm:t>
    </dgm:pt>
    <dgm:pt modelId="{C8B7EC34-46DB-4052-AA3F-5F48491E6EA0}">
      <dgm:prSet phldrT="[Text]"/>
      <dgm:spPr>
        <a:scene3d>
          <a:camera prst="perspectiveHeroicExtremeRightFacing" fov="4800000" zoom="82000">
            <a:rot lat="20387146" lon="20989275" rev="21570747"/>
          </a:camera>
          <a:lightRig rig="morning" dir="t">
            <a:rot lat="0" lon="0" rev="20400000"/>
          </a:lightRig>
        </a:scene3d>
        <a:sp3d extrusionH="381000" prstMaterial="matte">
          <a:bevelT w="120650" h="38100" prst="relaxedInset"/>
          <a:bevelB w="120650" h="57150" prst="relaxedInset"/>
          <a:contourClr>
            <a:schemeClr val="bg1"/>
          </a:contourClr>
        </a:sp3d>
      </dgm:spPr>
      <dgm:t>
        <a:bodyPr/>
        <a:lstStyle/>
        <a:p>
          <a:r>
            <a:rPr lang="en-US" dirty="0" smtClean="0"/>
            <a:t>Primary Care Provider</a:t>
          </a:r>
          <a:endParaRPr lang="en-US" dirty="0"/>
        </a:p>
      </dgm:t>
    </dgm:pt>
    <dgm:pt modelId="{B83D3980-7AB8-456C-8FE0-EE22C7AC91AA}" type="parTrans" cxnId="{B1EF819A-A459-45C5-96E8-0B63CFAFBF9A}">
      <dgm:prSet/>
      <dgm:spPr/>
      <dgm:t>
        <a:bodyPr/>
        <a:lstStyle/>
        <a:p>
          <a:endParaRPr lang="en-US"/>
        </a:p>
      </dgm:t>
    </dgm:pt>
    <dgm:pt modelId="{ED92352E-3076-4B42-9B52-9EEB364E52E7}" type="sibTrans" cxnId="{B1EF819A-A459-45C5-96E8-0B63CFAFBF9A}">
      <dgm:prSet/>
      <dgm:spPr>
        <a:scene3d>
          <a:camera prst="perspectiveHeroicExtremeRightFacing" fov="4800000" zoom="82000">
            <a:rot lat="20387146" lon="20989275" rev="21570747"/>
          </a:camera>
          <a:lightRig rig="morning" dir="t">
            <a:rot lat="0" lon="0" rev="20400000"/>
          </a:lightRig>
        </a:scene3d>
        <a:sp3d z="-60000" extrusionH="381000" prstMaterial="matte">
          <a:bevelT w="50800" h="19050" prst="relaxedInset"/>
          <a:contourClr>
            <a:schemeClr val="bg1"/>
          </a:contourClr>
        </a:sp3d>
      </dgm:spPr>
      <dgm:t>
        <a:bodyPr/>
        <a:lstStyle/>
        <a:p>
          <a:endParaRPr lang="en-US"/>
        </a:p>
      </dgm:t>
    </dgm:pt>
    <dgm:pt modelId="{2F369EA5-2784-400F-B78A-9B871B7AC73E}">
      <dgm:prSet phldrT="[Text]"/>
      <dgm:spPr>
        <a:scene3d>
          <a:camera prst="perspectiveHeroicExtremeRightFacing" fov="4800000" zoom="82000">
            <a:rot lat="20387146" lon="20989275" rev="21570747"/>
          </a:camera>
          <a:lightRig rig="morning" dir="t">
            <a:rot lat="0" lon="0" rev="20400000"/>
          </a:lightRig>
        </a:scene3d>
        <a:sp3d extrusionH="381000">
          <a:bevelT prst="relaxedInset"/>
        </a:sp3d>
      </dgm:spPr>
      <dgm:t>
        <a:bodyPr/>
        <a:lstStyle/>
        <a:p>
          <a:r>
            <a:rPr lang="en-US" dirty="0" smtClean="0"/>
            <a:t>Chronic Pain Management Group</a:t>
          </a:r>
          <a:endParaRPr lang="en-US" dirty="0"/>
        </a:p>
      </dgm:t>
    </dgm:pt>
    <dgm:pt modelId="{A9602309-1E2B-4268-987C-4C16548276B9}" type="parTrans" cxnId="{B019F0EE-8256-405E-A17B-E39BBF44B3D2}">
      <dgm:prSet/>
      <dgm:spPr/>
      <dgm:t>
        <a:bodyPr/>
        <a:lstStyle/>
        <a:p>
          <a:endParaRPr lang="en-US"/>
        </a:p>
      </dgm:t>
    </dgm:pt>
    <dgm:pt modelId="{B5586B30-0302-4E5D-9205-5315F5A8B66E}" type="sibTrans" cxnId="{B019F0EE-8256-405E-A17B-E39BBF44B3D2}">
      <dgm:prSet/>
      <dgm:spPr>
        <a:scene3d>
          <a:camera prst="perspectiveHeroicExtremeRightFacing" fov="4800000" zoom="82000">
            <a:rot lat="20387146" lon="20989275" rev="21570747"/>
          </a:camera>
          <a:lightRig rig="morning" dir="t">
            <a:rot lat="0" lon="0" rev="20400000"/>
          </a:lightRig>
        </a:scene3d>
        <a:sp3d z="-60000" extrusionH="381000" prstMaterial="matte">
          <a:bevelT w="50800" h="19050" prst="relaxedInset"/>
          <a:contourClr>
            <a:schemeClr val="bg1"/>
          </a:contourClr>
        </a:sp3d>
      </dgm:spPr>
      <dgm:t>
        <a:bodyPr/>
        <a:lstStyle/>
        <a:p>
          <a:endParaRPr lang="en-US"/>
        </a:p>
      </dgm:t>
    </dgm:pt>
    <dgm:pt modelId="{E3AD262A-8741-45B2-BFF9-D867C753E15B}">
      <dgm:prSet/>
      <dgm:spPr>
        <a:scene3d>
          <a:camera prst="perspectiveHeroicExtremeRightFacing" fov="4800000" zoom="82000">
            <a:rot lat="20387146" lon="20989275" rev="21570747"/>
          </a:camera>
          <a:lightRig rig="morning" dir="t">
            <a:rot lat="0" lon="0" rev="20400000"/>
          </a:lightRig>
        </a:scene3d>
        <a:sp3d extrusionH="381000" prstMaterial="matte">
          <a:bevelT w="120650" h="38100" prst="relaxedInset"/>
          <a:bevelB w="120650" h="57150" prst="relaxedInset"/>
          <a:contourClr>
            <a:schemeClr val="bg1"/>
          </a:contourClr>
        </a:sp3d>
      </dgm:spPr>
      <dgm:t>
        <a:bodyPr/>
        <a:lstStyle/>
        <a:p>
          <a:r>
            <a:rPr lang="en-US" dirty="0" smtClean="0"/>
            <a:t>MHI</a:t>
          </a:r>
          <a:endParaRPr lang="en-US" dirty="0"/>
        </a:p>
      </dgm:t>
    </dgm:pt>
    <dgm:pt modelId="{9BD554F0-866C-4FD9-ADEC-224A7A960F01}" type="parTrans" cxnId="{7935BB96-E226-42B5-8715-FD0A9D77FC66}">
      <dgm:prSet/>
      <dgm:spPr/>
      <dgm:t>
        <a:bodyPr/>
        <a:lstStyle/>
        <a:p>
          <a:endParaRPr lang="en-US"/>
        </a:p>
      </dgm:t>
    </dgm:pt>
    <dgm:pt modelId="{40BCD356-C4CD-43CD-9814-57A79900886B}" type="sibTrans" cxnId="{7935BB96-E226-42B5-8715-FD0A9D77FC66}">
      <dgm:prSet/>
      <dgm:spPr>
        <a:scene3d>
          <a:camera prst="perspectiveHeroicExtremeRightFacing" fov="4800000" zoom="82000">
            <a:rot lat="20387146" lon="20989275" rev="21570747"/>
          </a:camera>
          <a:lightRig rig="morning" dir="t">
            <a:rot lat="0" lon="0" rev="20400000"/>
          </a:lightRig>
        </a:scene3d>
        <a:sp3d z="-60000" extrusionH="381000" prstMaterial="matte">
          <a:bevelT w="50800" h="19050" prst="relaxedInset"/>
          <a:contourClr>
            <a:schemeClr val="bg1"/>
          </a:contourClr>
        </a:sp3d>
      </dgm:spPr>
      <dgm:t>
        <a:bodyPr/>
        <a:lstStyle/>
        <a:p>
          <a:endParaRPr lang="en-US"/>
        </a:p>
      </dgm:t>
    </dgm:pt>
    <dgm:pt modelId="{07E1F6E2-CD9D-4DAB-93CB-55185CD3BED1}">
      <dgm:prSet/>
      <dgm:spPr/>
      <dgm:t>
        <a:bodyPr/>
        <a:lstStyle/>
        <a:p>
          <a:endParaRPr lang="en-US" dirty="0"/>
        </a:p>
      </dgm:t>
    </dgm:pt>
    <dgm:pt modelId="{ECB810B7-3494-4D6F-9B8A-6E2CD24D253E}" type="parTrans" cxnId="{9EC0F611-BED0-4C33-9B4D-A40B1893F31E}">
      <dgm:prSet/>
      <dgm:spPr/>
      <dgm:t>
        <a:bodyPr/>
        <a:lstStyle/>
        <a:p>
          <a:endParaRPr lang="en-US"/>
        </a:p>
      </dgm:t>
    </dgm:pt>
    <dgm:pt modelId="{C01CD32E-4639-41E8-8254-75C288DAECE6}" type="sibTrans" cxnId="{9EC0F611-BED0-4C33-9B4D-A40B1893F31E}">
      <dgm:prSet/>
      <dgm:spPr/>
      <dgm:t>
        <a:bodyPr/>
        <a:lstStyle/>
        <a:p>
          <a:endParaRPr lang="en-US"/>
        </a:p>
      </dgm:t>
    </dgm:pt>
    <dgm:pt modelId="{81CB54E3-5BCE-4414-96DA-29F03F9BF548}" type="pres">
      <dgm:prSet presAssocID="{6F24CF55-2103-4D57-ACEE-C97949B3EFEC}" presName="composite" presStyleCnt="0">
        <dgm:presLayoutVars>
          <dgm:chMax val="3"/>
          <dgm:animLvl val="lvl"/>
          <dgm:resizeHandles val="exact"/>
        </dgm:presLayoutVars>
      </dgm:prSet>
      <dgm:spPr/>
      <dgm:t>
        <a:bodyPr/>
        <a:lstStyle/>
        <a:p>
          <a:endParaRPr lang="en-US"/>
        </a:p>
      </dgm:t>
    </dgm:pt>
    <dgm:pt modelId="{EE4A96F8-FFBD-4DC6-8FE6-065F75241576}" type="pres">
      <dgm:prSet presAssocID="{C8B7EC34-46DB-4052-AA3F-5F48491E6EA0}" presName="gear1" presStyleLbl="node1" presStyleIdx="0" presStyleCnt="3" custScaleX="99395" custScaleY="100799" custLinFactNeighborX="11061" custLinFactNeighborY="554">
        <dgm:presLayoutVars>
          <dgm:chMax val="1"/>
          <dgm:bulletEnabled val="1"/>
        </dgm:presLayoutVars>
      </dgm:prSet>
      <dgm:spPr/>
      <dgm:t>
        <a:bodyPr/>
        <a:lstStyle/>
        <a:p>
          <a:endParaRPr lang="en-US"/>
        </a:p>
      </dgm:t>
    </dgm:pt>
    <dgm:pt modelId="{5840E3F0-7E72-458E-AA9C-99673DAE393B}" type="pres">
      <dgm:prSet presAssocID="{C8B7EC34-46DB-4052-AA3F-5F48491E6EA0}" presName="gear1srcNode" presStyleLbl="node1" presStyleIdx="0" presStyleCnt="3"/>
      <dgm:spPr/>
      <dgm:t>
        <a:bodyPr/>
        <a:lstStyle/>
        <a:p>
          <a:endParaRPr lang="en-US"/>
        </a:p>
      </dgm:t>
    </dgm:pt>
    <dgm:pt modelId="{A250F027-0798-4875-9C83-12F9BCBCB76A}" type="pres">
      <dgm:prSet presAssocID="{C8B7EC34-46DB-4052-AA3F-5F48491E6EA0}" presName="gear1dstNode" presStyleLbl="node1" presStyleIdx="0" presStyleCnt="3"/>
      <dgm:spPr/>
      <dgm:t>
        <a:bodyPr/>
        <a:lstStyle/>
        <a:p>
          <a:endParaRPr lang="en-US"/>
        </a:p>
      </dgm:t>
    </dgm:pt>
    <dgm:pt modelId="{1D6BB72C-EBCF-4648-A849-114A4D8D9BC2}" type="pres">
      <dgm:prSet presAssocID="{E3AD262A-8741-45B2-BFF9-D867C753E15B}" presName="gear2" presStyleLbl="node1" presStyleIdx="1" presStyleCnt="3" custScaleX="112082" custScaleY="114130" custLinFactNeighborX="13958" custLinFactNeighborY="252">
        <dgm:presLayoutVars>
          <dgm:chMax val="1"/>
          <dgm:bulletEnabled val="1"/>
        </dgm:presLayoutVars>
      </dgm:prSet>
      <dgm:spPr/>
      <dgm:t>
        <a:bodyPr/>
        <a:lstStyle/>
        <a:p>
          <a:endParaRPr lang="en-US"/>
        </a:p>
      </dgm:t>
    </dgm:pt>
    <dgm:pt modelId="{800EF276-2A63-40DA-8786-68E3F96FB591}" type="pres">
      <dgm:prSet presAssocID="{E3AD262A-8741-45B2-BFF9-D867C753E15B}" presName="gear2srcNode" presStyleLbl="node1" presStyleIdx="1" presStyleCnt="3"/>
      <dgm:spPr/>
      <dgm:t>
        <a:bodyPr/>
        <a:lstStyle/>
        <a:p>
          <a:endParaRPr lang="en-US"/>
        </a:p>
      </dgm:t>
    </dgm:pt>
    <dgm:pt modelId="{3A89E2BA-1C91-41AF-B2FA-53F759CD4121}" type="pres">
      <dgm:prSet presAssocID="{E3AD262A-8741-45B2-BFF9-D867C753E15B}" presName="gear2dstNode" presStyleLbl="node1" presStyleIdx="1" presStyleCnt="3"/>
      <dgm:spPr/>
      <dgm:t>
        <a:bodyPr/>
        <a:lstStyle/>
        <a:p>
          <a:endParaRPr lang="en-US"/>
        </a:p>
      </dgm:t>
    </dgm:pt>
    <dgm:pt modelId="{C7572981-E870-4A0F-BF55-B6EF22A55DD4}" type="pres">
      <dgm:prSet presAssocID="{2F369EA5-2784-400F-B78A-9B871B7AC73E}" presName="gear3" presStyleLbl="node1" presStyleIdx="2" presStyleCnt="3" custScaleX="110908" custScaleY="106960" custLinFactNeighborX="16491" custLinFactNeighborY="-635"/>
      <dgm:spPr/>
      <dgm:t>
        <a:bodyPr/>
        <a:lstStyle/>
        <a:p>
          <a:endParaRPr lang="en-US"/>
        </a:p>
      </dgm:t>
    </dgm:pt>
    <dgm:pt modelId="{57693B41-B1B2-4D48-A6E2-443F92E6C36D}" type="pres">
      <dgm:prSet presAssocID="{2F369EA5-2784-400F-B78A-9B871B7AC73E}" presName="gear3tx" presStyleLbl="node1" presStyleIdx="2" presStyleCnt="3">
        <dgm:presLayoutVars>
          <dgm:chMax val="1"/>
          <dgm:bulletEnabled val="1"/>
        </dgm:presLayoutVars>
      </dgm:prSet>
      <dgm:spPr/>
      <dgm:t>
        <a:bodyPr/>
        <a:lstStyle/>
        <a:p>
          <a:endParaRPr lang="en-US"/>
        </a:p>
      </dgm:t>
    </dgm:pt>
    <dgm:pt modelId="{59395EE0-F335-47E4-9853-DF0E07CC568A}" type="pres">
      <dgm:prSet presAssocID="{2F369EA5-2784-400F-B78A-9B871B7AC73E}" presName="gear3srcNode" presStyleLbl="node1" presStyleIdx="2" presStyleCnt="3"/>
      <dgm:spPr/>
      <dgm:t>
        <a:bodyPr/>
        <a:lstStyle/>
        <a:p>
          <a:endParaRPr lang="en-US"/>
        </a:p>
      </dgm:t>
    </dgm:pt>
    <dgm:pt modelId="{DD1D2697-C95A-4A96-A37D-19B5B08A7E17}" type="pres">
      <dgm:prSet presAssocID="{2F369EA5-2784-400F-B78A-9B871B7AC73E}" presName="gear3dstNode" presStyleLbl="node1" presStyleIdx="2" presStyleCnt="3"/>
      <dgm:spPr/>
      <dgm:t>
        <a:bodyPr/>
        <a:lstStyle/>
        <a:p>
          <a:endParaRPr lang="en-US"/>
        </a:p>
      </dgm:t>
    </dgm:pt>
    <dgm:pt modelId="{3E746C2D-293E-4FB4-885C-10B5A8EF8B2F}" type="pres">
      <dgm:prSet presAssocID="{ED92352E-3076-4B42-9B52-9EEB364E52E7}" presName="connector1" presStyleLbl="sibTrans2D1" presStyleIdx="0" presStyleCnt="3" custAng="20533486" custScaleX="84104" custScaleY="85066" custLinFactNeighborX="8420" custLinFactNeighborY="-5293"/>
      <dgm:spPr/>
      <dgm:t>
        <a:bodyPr/>
        <a:lstStyle/>
        <a:p>
          <a:endParaRPr lang="en-US"/>
        </a:p>
      </dgm:t>
    </dgm:pt>
    <dgm:pt modelId="{B440268B-B4A6-4F0F-B72A-D97166DFC610}" type="pres">
      <dgm:prSet presAssocID="{40BCD356-C4CD-43CD-9814-57A79900886B}" presName="connector2" presStyleLbl="sibTrans2D1" presStyleIdx="1" presStyleCnt="3" custLinFactNeighborX="7822" custLinFactNeighborY="18"/>
      <dgm:spPr/>
      <dgm:t>
        <a:bodyPr/>
        <a:lstStyle/>
        <a:p>
          <a:endParaRPr lang="en-US"/>
        </a:p>
      </dgm:t>
    </dgm:pt>
    <dgm:pt modelId="{A5908CFA-B212-4A1F-86B7-50A90B99EBAC}" type="pres">
      <dgm:prSet presAssocID="{B5586B30-0302-4E5D-9205-5315F5A8B66E}" presName="connector3" presStyleLbl="sibTrans2D1" presStyleIdx="2" presStyleCnt="3" custAng="7555942" custLinFactNeighborX="21782" custLinFactNeighborY="3669"/>
      <dgm:spPr/>
      <dgm:t>
        <a:bodyPr/>
        <a:lstStyle/>
        <a:p>
          <a:endParaRPr lang="en-US"/>
        </a:p>
      </dgm:t>
    </dgm:pt>
  </dgm:ptLst>
  <dgm:cxnLst>
    <dgm:cxn modelId="{B019F0EE-8256-405E-A17B-E39BBF44B3D2}" srcId="{6F24CF55-2103-4D57-ACEE-C97949B3EFEC}" destId="{2F369EA5-2784-400F-B78A-9B871B7AC73E}" srcOrd="2" destOrd="0" parTransId="{A9602309-1E2B-4268-987C-4C16548276B9}" sibTransId="{B5586B30-0302-4E5D-9205-5315F5A8B66E}"/>
    <dgm:cxn modelId="{19FF8A6C-6927-4A3E-BBDA-5D614E0A483C}" type="presOf" srcId="{2F369EA5-2784-400F-B78A-9B871B7AC73E}" destId="{DD1D2697-C95A-4A96-A37D-19B5B08A7E17}" srcOrd="3" destOrd="0" presId="urn:microsoft.com/office/officeart/2005/8/layout/gear1"/>
    <dgm:cxn modelId="{C17D6C69-E1B1-4A98-9EC4-0D50D444D8A1}" type="presOf" srcId="{E3AD262A-8741-45B2-BFF9-D867C753E15B}" destId="{800EF276-2A63-40DA-8786-68E3F96FB591}" srcOrd="1" destOrd="0" presId="urn:microsoft.com/office/officeart/2005/8/layout/gear1"/>
    <dgm:cxn modelId="{3D8E2903-6E24-4FA8-BE3E-943B2B3C74B9}" type="presOf" srcId="{6F24CF55-2103-4D57-ACEE-C97949B3EFEC}" destId="{81CB54E3-5BCE-4414-96DA-29F03F9BF548}" srcOrd="0" destOrd="0" presId="urn:microsoft.com/office/officeart/2005/8/layout/gear1"/>
    <dgm:cxn modelId="{B1EF819A-A459-45C5-96E8-0B63CFAFBF9A}" srcId="{6F24CF55-2103-4D57-ACEE-C97949B3EFEC}" destId="{C8B7EC34-46DB-4052-AA3F-5F48491E6EA0}" srcOrd="0" destOrd="0" parTransId="{B83D3980-7AB8-456C-8FE0-EE22C7AC91AA}" sibTransId="{ED92352E-3076-4B42-9B52-9EEB364E52E7}"/>
    <dgm:cxn modelId="{FC2A7B13-2EE6-4C00-9462-1859B5217616}" type="presOf" srcId="{C8B7EC34-46DB-4052-AA3F-5F48491E6EA0}" destId="{A250F027-0798-4875-9C83-12F9BCBCB76A}" srcOrd="2" destOrd="0" presId="urn:microsoft.com/office/officeart/2005/8/layout/gear1"/>
    <dgm:cxn modelId="{81861B18-3B1B-4A59-B3C3-9D4BEE9970EB}" type="presOf" srcId="{B5586B30-0302-4E5D-9205-5315F5A8B66E}" destId="{A5908CFA-B212-4A1F-86B7-50A90B99EBAC}" srcOrd="0" destOrd="0" presId="urn:microsoft.com/office/officeart/2005/8/layout/gear1"/>
    <dgm:cxn modelId="{BACD4AC1-C1E7-4E70-B43A-CF7EDF0108AE}" type="presOf" srcId="{E3AD262A-8741-45B2-BFF9-D867C753E15B}" destId="{1D6BB72C-EBCF-4648-A849-114A4D8D9BC2}" srcOrd="0" destOrd="0" presId="urn:microsoft.com/office/officeart/2005/8/layout/gear1"/>
    <dgm:cxn modelId="{9EC0F611-BED0-4C33-9B4D-A40B1893F31E}" srcId="{6F24CF55-2103-4D57-ACEE-C97949B3EFEC}" destId="{07E1F6E2-CD9D-4DAB-93CB-55185CD3BED1}" srcOrd="3" destOrd="0" parTransId="{ECB810B7-3494-4D6F-9B8A-6E2CD24D253E}" sibTransId="{C01CD32E-4639-41E8-8254-75C288DAECE6}"/>
    <dgm:cxn modelId="{3097E702-2C54-4332-9F64-00FCCCBC2423}" type="presOf" srcId="{E3AD262A-8741-45B2-BFF9-D867C753E15B}" destId="{3A89E2BA-1C91-41AF-B2FA-53F759CD4121}" srcOrd="2" destOrd="0" presId="urn:microsoft.com/office/officeart/2005/8/layout/gear1"/>
    <dgm:cxn modelId="{2EBAED2A-D51A-46CC-9892-B5C585A747A4}" type="presOf" srcId="{40BCD356-C4CD-43CD-9814-57A79900886B}" destId="{B440268B-B4A6-4F0F-B72A-D97166DFC610}" srcOrd="0" destOrd="0" presId="urn:microsoft.com/office/officeart/2005/8/layout/gear1"/>
    <dgm:cxn modelId="{27FB8829-005E-470A-A34E-54585DC1B533}" type="presOf" srcId="{ED92352E-3076-4B42-9B52-9EEB364E52E7}" destId="{3E746C2D-293E-4FB4-885C-10B5A8EF8B2F}" srcOrd="0" destOrd="0" presId="urn:microsoft.com/office/officeart/2005/8/layout/gear1"/>
    <dgm:cxn modelId="{A19A6D46-A2E5-412A-860E-D376FC3E3F51}" type="presOf" srcId="{C8B7EC34-46DB-4052-AA3F-5F48491E6EA0}" destId="{5840E3F0-7E72-458E-AA9C-99673DAE393B}" srcOrd="1" destOrd="0" presId="urn:microsoft.com/office/officeart/2005/8/layout/gear1"/>
    <dgm:cxn modelId="{7935BB96-E226-42B5-8715-FD0A9D77FC66}" srcId="{6F24CF55-2103-4D57-ACEE-C97949B3EFEC}" destId="{E3AD262A-8741-45B2-BFF9-D867C753E15B}" srcOrd="1" destOrd="0" parTransId="{9BD554F0-866C-4FD9-ADEC-224A7A960F01}" sibTransId="{40BCD356-C4CD-43CD-9814-57A79900886B}"/>
    <dgm:cxn modelId="{D0C2146A-76D5-4EFC-94BC-A0FC88124E4C}" type="presOf" srcId="{2F369EA5-2784-400F-B78A-9B871B7AC73E}" destId="{C7572981-E870-4A0F-BF55-B6EF22A55DD4}" srcOrd="0" destOrd="0" presId="urn:microsoft.com/office/officeart/2005/8/layout/gear1"/>
    <dgm:cxn modelId="{30A01F0D-4613-40D8-882D-1AD627450A69}" type="presOf" srcId="{C8B7EC34-46DB-4052-AA3F-5F48491E6EA0}" destId="{EE4A96F8-FFBD-4DC6-8FE6-065F75241576}" srcOrd="0" destOrd="0" presId="urn:microsoft.com/office/officeart/2005/8/layout/gear1"/>
    <dgm:cxn modelId="{6D62E13D-1ED0-4CA6-ADF7-EE0EEB6B408D}" type="presOf" srcId="{2F369EA5-2784-400F-B78A-9B871B7AC73E}" destId="{59395EE0-F335-47E4-9853-DF0E07CC568A}" srcOrd="2" destOrd="0" presId="urn:microsoft.com/office/officeart/2005/8/layout/gear1"/>
    <dgm:cxn modelId="{999646DB-1682-44E1-BFE6-950D9B665A81}" type="presOf" srcId="{2F369EA5-2784-400F-B78A-9B871B7AC73E}" destId="{57693B41-B1B2-4D48-A6E2-443F92E6C36D}" srcOrd="1" destOrd="0" presId="urn:microsoft.com/office/officeart/2005/8/layout/gear1"/>
    <dgm:cxn modelId="{EC44511F-3572-4C7B-8AA2-CE847329895A}" type="presParOf" srcId="{81CB54E3-5BCE-4414-96DA-29F03F9BF548}" destId="{EE4A96F8-FFBD-4DC6-8FE6-065F75241576}" srcOrd="0" destOrd="0" presId="urn:microsoft.com/office/officeart/2005/8/layout/gear1"/>
    <dgm:cxn modelId="{26632113-7465-4052-AAFD-D83063B70CAF}" type="presParOf" srcId="{81CB54E3-5BCE-4414-96DA-29F03F9BF548}" destId="{5840E3F0-7E72-458E-AA9C-99673DAE393B}" srcOrd="1" destOrd="0" presId="urn:microsoft.com/office/officeart/2005/8/layout/gear1"/>
    <dgm:cxn modelId="{87AA09B4-BD7D-4AAC-B6E6-8F541038AE23}" type="presParOf" srcId="{81CB54E3-5BCE-4414-96DA-29F03F9BF548}" destId="{A250F027-0798-4875-9C83-12F9BCBCB76A}" srcOrd="2" destOrd="0" presId="urn:microsoft.com/office/officeart/2005/8/layout/gear1"/>
    <dgm:cxn modelId="{4A936F18-81C7-497D-A7F7-66A50A283D6B}" type="presParOf" srcId="{81CB54E3-5BCE-4414-96DA-29F03F9BF548}" destId="{1D6BB72C-EBCF-4648-A849-114A4D8D9BC2}" srcOrd="3" destOrd="0" presId="urn:microsoft.com/office/officeart/2005/8/layout/gear1"/>
    <dgm:cxn modelId="{EC70EB2E-5213-4CDE-BE6B-56479749054E}" type="presParOf" srcId="{81CB54E3-5BCE-4414-96DA-29F03F9BF548}" destId="{800EF276-2A63-40DA-8786-68E3F96FB591}" srcOrd="4" destOrd="0" presId="urn:microsoft.com/office/officeart/2005/8/layout/gear1"/>
    <dgm:cxn modelId="{4D6C821C-4478-42AC-A32B-E769C000BFF3}" type="presParOf" srcId="{81CB54E3-5BCE-4414-96DA-29F03F9BF548}" destId="{3A89E2BA-1C91-41AF-B2FA-53F759CD4121}" srcOrd="5" destOrd="0" presId="urn:microsoft.com/office/officeart/2005/8/layout/gear1"/>
    <dgm:cxn modelId="{55300B28-1F66-4889-8201-95FFEFA6F615}" type="presParOf" srcId="{81CB54E3-5BCE-4414-96DA-29F03F9BF548}" destId="{C7572981-E870-4A0F-BF55-B6EF22A55DD4}" srcOrd="6" destOrd="0" presId="urn:microsoft.com/office/officeart/2005/8/layout/gear1"/>
    <dgm:cxn modelId="{466A4662-524A-478D-A319-EA1EDD6D7729}" type="presParOf" srcId="{81CB54E3-5BCE-4414-96DA-29F03F9BF548}" destId="{57693B41-B1B2-4D48-A6E2-443F92E6C36D}" srcOrd="7" destOrd="0" presId="urn:microsoft.com/office/officeart/2005/8/layout/gear1"/>
    <dgm:cxn modelId="{3824B163-4216-41E2-85F1-8B9A626FDB21}" type="presParOf" srcId="{81CB54E3-5BCE-4414-96DA-29F03F9BF548}" destId="{59395EE0-F335-47E4-9853-DF0E07CC568A}" srcOrd="8" destOrd="0" presId="urn:microsoft.com/office/officeart/2005/8/layout/gear1"/>
    <dgm:cxn modelId="{B24A6A78-6018-445A-B360-2D0184AF5685}" type="presParOf" srcId="{81CB54E3-5BCE-4414-96DA-29F03F9BF548}" destId="{DD1D2697-C95A-4A96-A37D-19B5B08A7E17}" srcOrd="9" destOrd="0" presId="urn:microsoft.com/office/officeart/2005/8/layout/gear1"/>
    <dgm:cxn modelId="{04BD2729-D90C-4F5B-9F12-7A8F276D3623}" type="presParOf" srcId="{81CB54E3-5BCE-4414-96DA-29F03F9BF548}" destId="{3E746C2D-293E-4FB4-885C-10B5A8EF8B2F}" srcOrd="10" destOrd="0" presId="urn:microsoft.com/office/officeart/2005/8/layout/gear1"/>
    <dgm:cxn modelId="{BD02F24E-D940-4032-8627-2EEF0ABDF29D}" type="presParOf" srcId="{81CB54E3-5BCE-4414-96DA-29F03F9BF548}" destId="{B440268B-B4A6-4F0F-B72A-D97166DFC610}" srcOrd="11" destOrd="0" presId="urn:microsoft.com/office/officeart/2005/8/layout/gear1"/>
    <dgm:cxn modelId="{D8928FF5-D744-43D9-96B7-CBBEB0ADC1BF}" type="presParOf" srcId="{81CB54E3-5BCE-4414-96DA-29F03F9BF548}" destId="{A5908CFA-B212-4A1F-86B7-50A90B99EBAC}"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24CF55-2103-4D57-ACEE-C97949B3EFEC}" type="doc">
      <dgm:prSet loTypeId="urn:microsoft.com/office/officeart/2005/8/layout/gear1" loCatId="process" qsTypeId="urn:microsoft.com/office/officeart/2005/8/quickstyle/3d8" qsCatId="3D" csTypeId="urn:microsoft.com/office/officeart/2005/8/colors/accent1_2" csCatId="accent1" phldr="1"/>
      <dgm:spPr>
        <a:scene3d>
          <a:camera prst="perspectiveHeroicExtremeRightFacing" fov="4800000" zoom="82000">
            <a:rot lat="21287993" lon="20950433" rev="21594337"/>
          </a:camera>
          <a:lightRig rig="morning" dir="t">
            <a:rot lat="0" lon="0" rev="20400000"/>
          </a:lightRig>
        </a:scene3d>
      </dgm:spPr>
      <dgm:t>
        <a:bodyPr/>
        <a:lstStyle/>
        <a:p>
          <a:endParaRPr lang="en-US"/>
        </a:p>
      </dgm:t>
    </dgm:pt>
    <dgm:pt modelId="{07E1F6E2-CD9D-4DAB-93CB-55185CD3BED1}">
      <dgm:prSet/>
      <dgm:spPr>
        <a:scene3d>
          <a:camera prst="perspectiveHeroicExtremeRightFacing" fov="4800000" zoom="82000">
            <a:rot lat="21287993" lon="20950433" rev="21594337"/>
          </a:camera>
          <a:lightRig rig="morning" dir="t">
            <a:rot lat="0" lon="0" rev="20400000"/>
          </a:lightRig>
        </a:scene3d>
        <a:sp3d extrusionH="381000" prstMaterial="matte">
          <a:bevelT w="120650" h="38100" prst="relaxedInset"/>
          <a:bevelB w="120650" h="57150" prst="relaxedInset"/>
          <a:contourClr>
            <a:schemeClr val="bg1"/>
          </a:contourClr>
        </a:sp3d>
      </dgm:spPr>
      <dgm:t>
        <a:bodyPr/>
        <a:lstStyle/>
        <a:p>
          <a:r>
            <a:rPr lang="en-US" dirty="0" smtClean="0"/>
            <a:t>MHI Managed</a:t>
          </a:r>
          <a:endParaRPr lang="en-US" dirty="0"/>
        </a:p>
      </dgm:t>
    </dgm:pt>
    <dgm:pt modelId="{C01CD32E-4639-41E8-8254-75C288DAECE6}" type="sibTrans" cxnId="{9EC0F611-BED0-4C33-9B4D-A40B1893F31E}">
      <dgm:prSet/>
      <dgm:spPr>
        <a:scene3d>
          <a:camera prst="perspectiveHeroicExtremeRightFacing" fov="4800000" zoom="82000">
            <a:rot lat="21287993" lon="20950433" rev="21594337"/>
          </a:camera>
          <a:lightRig rig="morning" dir="t">
            <a:rot lat="0" lon="0" rev="20400000"/>
          </a:lightRig>
        </a:scene3d>
        <a:sp3d z="-60000" extrusionH="381000" prstMaterial="matte">
          <a:bevelT w="50800" h="19050" prst="relaxedInset"/>
          <a:contourClr>
            <a:schemeClr val="bg1"/>
          </a:contourClr>
        </a:sp3d>
      </dgm:spPr>
      <dgm:t>
        <a:bodyPr/>
        <a:lstStyle/>
        <a:p>
          <a:endParaRPr lang="en-US"/>
        </a:p>
      </dgm:t>
    </dgm:pt>
    <dgm:pt modelId="{ECB810B7-3494-4D6F-9B8A-6E2CD24D253E}" type="parTrans" cxnId="{9EC0F611-BED0-4C33-9B4D-A40B1893F31E}">
      <dgm:prSet/>
      <dgm:spPr/>
      <dgm:t>
        <a:bodyPr/>
        <a:lstStyle/>
        <a:p>
          <a:endParaRPr lang="en-US"/>
        </a:p>
      </dgm:t>
    </dgm:pt>
    <dgm:pt modelId="{81CB54E3-5BCE-4414-96DA-29F03F9BF548}" type="pres">
      <dgm:prSet presAssocID="{6F24CF55-2103-4D57-ACEE-C97949B3EFEC}" presName="composite" presStyleCnt="0">
        <dgm:presLayoutVars>
          <dgm:chMax val="3"/>
          <dgm:animLvl val="lvl"/>
          <dgm:resizeHandles val="exact"/>
        </dgm:presLayoutVars>
      </dgm:prSet>
      <dgm:spPr/>
      <dgm:t>
        <a:bodyPr/>
        <a:lstStyle/>
        <a:p>
          <a:endParaRPr lang="en-US"/>
        </a:p>
      </dgm:t>
    </dgm:pt>
    <dgm:pt modelId="{7538F295-4E75-4AF0-A6BE-062A0193FD7C}" type="pres">
      <dgm:prSet presAssocID="{07E1F6E2-CD9D-4DAB-93CB-55185CD3BED1}" presName="gear1" presStyleLbl="node1" presStyleIdx="0" presStyleCnt="1" custScaleX="65289" custScaleY="60331" custLinFactNeighborX="49421" custLinFactNeighborY="6979">
        <dgm:presLayoutVars>
          <dgm:chMax val="1"/>
          <dgm:bulletEnabled val="1"/>
        </dgm:presLayoutVars>
      </dgm:prSet>
      <dgm:spPr/>
      <dgm:t>
        <a:bodyPr/>
        <a:lstStyle/>
        <a:p>
          <a:endParaRPr lang="en-US"/>
        </a:p>
      </dgm:t>
    </dgm:pt>
    <dgm:pt modelId="{478A85A0-5A3D-4FC6-AD02-84A4E004EF6D}" type="pres">
      <dgm:prSet presAssocID="{07E1F6E2-CD9D-4DAB-93CB-55185CD3BED1}" presName="gear1srcNode" presStyleLbl="node1" presStyleIdx="0" presStyleCnt="1"/>
      <dgm:spPr/>
      <dgm:t>
        <a:bodyPr/>
        <a:lstStyle/>
        <a:p>
          <a:endParaRPr lang="en-US"/>
        </a:p>
      </dgm:t>
    </dgm:pt>
    <dgm:pt modelId="{5207A434-A57F-4702-AD69-56996F1ED8C2}" type="pres">
      <dgm:prSet presAssocID="{07E1F6E2-CD9D-4DAB-93CB-55185CD3BED1}" presName="gear1dstNode" presStyleLbl="node1" presStyleIdx="0" presStyleCnt="1"/>
      <dgm:spPr/>
      <dgm:t>
        <a:bodyPr/>
        <a:lstStyle/>
        <a:p>
          <a:endParaRPr lang="en-US"/>
        </a:p>
      </dgm:t>
    </dgm:pt>
    <dgm:pt modelId="{D29EBF2C-5FFB-4127-809C-DF2DFCE23D0F}" type="pres">
      <dgm:prSet presAssocID="{C01CD32E-4639-41E8-8254-75C288DAECE6}" presName="connector1" presStyleLbl="sibTrans2D1" presStyleIdx="0" presStyleCnt="1" custAng="10970493" custScaleX="56480" custScaleY="63906" custLinFactNeighborX="19583" custLinFactNeighborY="10893"/>
      <dgm:spPr/>
      <dgm:t>
        <a:bodyPr/>
        <a:lstStyle/>
        <a:p>
          <a:endParaRPr lang="en-US"/>
        </a:p>
      </dgm:t>
    </dgm:pt>
  </dgm:ptLst>
  <dgm:cxnLst>
    <dgm:cxn modelId="{F72D166B-E1AB-4E35-8305-914F9E542054}" type="presOf" srcId="{6F24CF55-2103-4D57-ACEE-C97949B3EFEC}" destId="{81CB54E3-5BCE-4414-96DA-29F03F9BF548}" srcOrd="0" destOrd="0" presId="urn:microsoft.com/office/officeart/2005/8/layout/gear1"/>
    <dgm:cxn modelId="{9FCF5E79-2105-4363-A9E3-C99DF7B1BEAF}" type="presOf" srcId="{07E1F6E2-CD9D-4DAB-93CB-55185CD3BED1}" destId="{7538F295-4E75-4AF0-A6BE-062A0193FD7C}" srcOrd="0" destOrd="0" presId="urn:microsoft.com/office/officeart/2005/8/layout/gear1"/>
    <dgm:cxn modelId="{8CC78C87-58E3-4CB8-82DD-62BA0B91CB6E}" type="presOf" srcId="{C01CD32E-4639-41E8-8254-75C288DAECE6}" destId="{D29EBF2C-5FFB-4127-809C-DF2DFCE23D0F}" srcOrd="0" destOrd="0" presId="urn:microsoft.com/office/officeart/2005/8/layout/gear1"/>
    <dgm:cxn modelId="{9EC0F611-BED0-4C33-9B4D-A40B1893F31E}" srcId="{6F24CF55-2103-4D57-ACEE-C97949B3EFEC}" destId="{07E1F6E2-CD9D-4DAB-93CB-55185CD3BED1}" srcOrd="0" destOrd="0" parTransId="{ECB810B7-3494-4D6F-9B8A-6E2CD24D253E}" sibTransId="{C01CD32E-4639-41E8-8254-75C288DAECE6}"/>
    <dgm:cxn modelId="{17992C43-B601-4A4C-B9BF-0B4590DFA64E}" type="presOf" srcId="{07E1F6E2-CD9D-4DAB-93CB-55185CD3BED1}" destId="{5207A434-A57F-4702-AD69-56996F1ED8C2}" srcOrd="2" destOrd="0" presId="urn:microsoft.com/office/officeart/2005/8/layout/gear1"/>
    <dgm:cxn modelId="{A3290AE6-BA27-4275-A6F5-558E7B35E5BE}" type="presOf" srcId="{07E1F6E2-CD9D-4DAB-93CB-55185CD3BED1}" destId="{478A85A0-5A3D-4FC6-AD02-84A4E004EF6D}" srcOrd="1" destOrd="0" presId="urn:microsoft.com/office/officeart/2005/8/layout/gear1"/>
    <dgm:cxn modelId="{2DF243A1-9D8B-4072-A684-C8DEAE2ABB47}" type="presParOf" srcId="{81CB54E3-5BCE-4414-96DA-29F03F9BF548}" destId="{7538F295-4E75-4AF0-A6BE-062A0193FD7C}" srcOrd="0" destOrd="0" presId="urn:microsoft.com/office/officeart/2005/8/layout/gear1"/>
    <dgm:cxn modelId="{60D2E44D-0062-42FD-B923-4BCDDEDCE23F}" type="presParOf" srcId="{81CB54E3-5BCE-4414-96DA-29F03F9BF548}" destId="{478A85A0-5A3D-4FC6-AD02-84A4E004EF6D}" srcOrd="1" destOrd="0" presId="urn:microsoft.com/office/officeart/2005/8/layout/gear1"/>
    <dgm:cxn modelId="{1807EDDA-97E4-4723-89F5-23BE15F1F3CC}" type="presParOf" srcId="{81CB54E3-5BCE-4414-96DA-29F03F9BF548}" destId="{5207A434-A57F-4702-AD69-56996F1ED8C2}" srcOrd="2" destOrd="0" presId="urn:microsoft.com/office/officeart/2005/8/layout/gear1"/>
    <dgm:cxn modelId="{CC308D5D-67F9-4533-96C8-829733A7D941}" type="presParOf" srcId="{81CB54E3-5BCE-4414-96DA-29F03F9BF548}" destId="{D29EBF2C-5FFB-4127-809C-DF2DFCE23D0F}" srcOrd="3" destOrd="0" presId="urn:microsoft.com/office/officeart/2005/8/layout/gear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8BA93A-3137-4AFF-8D4D-9F4AA7A172B9}" type="doc">
      <dgm:prSet loTypeId="urn:microsoft.com/office/officeart/2005/8/layout/chevron1" loCatId="process" qsTypeId="urn:microsoft.com/office/officeart/2005/8/quickstyle/simple1" qsCatId="simple" csTypeId="urn:microsoft.com/office/officeart/2005/8/colors/accent1_2" csCatId="accent1" phldr="1"/>
      <dgm:spPr>
        <a:scene3d>
          <a:camera prst="isometricTopUp">
            <a:rot lat="20324578" lon="20345953" rev="2252484"/>
          </a:camera>
          <a:lightRig rig="threePt" dir="t"/>
        </a:scene3d>
      </dgm:spPr>
      <dgm:t>
        <a:bodyPr/>
        <a:lstStyle/>
        <a:p>
          <a:endParaRPr lang="en-US"/>
        </a:p>
      </dgm:t>
    </dgm:pt>
    <dgm:pt modelId="{62D08575-9594-4458-9176-893CF5EE0165}">
      <dgm:prSet phldrT="[Text]"/>
      <dgm:spPr>
        <a:sp3d extrusionH="381000">
          <a:bevelT/>
          <a:bevelB prst="relaxedInset"/>
        </a:sp3d>
      </dgm:spPr>
      <dgm:t>
        <a:bodyPr/>
        <a:lstStyle/>
        <a:p>
          <a:r>
            <a:rPr lang="en-US" dirty="0" smtClean="0"/>
            <a:t>PCP</a:t>
          </a:r>
          <a:endParaRPr lang="en-US" dirty="0"/>
        </a:p>
      </dgm:t>
    </dgm:pt>
    <dgm:pt modelId="{5E5BC052-7EFA-489E-BDCA-0E6626E3AE52}" type="parTrans" cxnId="{59F9D55C-4E43-49BA-B089-D0B8D4C50843}">
      <dgm:prSet/>
      <dgm:spPr/>
      <dgm:t>
        <a:bodyPr/>
        <a:lstStyle/>
        <a:p>
          <a:endParaRPr lang="en-US"/>
        </a:p>
      </dgm:t>
    </dgm:pt>
    <dgm:pt modelId="{2312D184-5E86-48DC-97F6-132BF2278543}" type="sibTrans" cxnId="{59F9D55C-4E43-49BA-B089-D0B8D4C50843}">
      <dgm:prSet/>
      <dgm:spPr/>
      <dgm:t>
        <a:bodyPr/>
        <a:lstStyle/>
        <a:p>
          <a:endParaRPr lang="en-US"/>
        </a:p>
      </dgm:t>
    </dgm:pt>
    <dgm:pt modelId="{77C5BDBD-806F-4C16-AEAF-884A9261F907}">
      <dgm:prSet phldrT="[Text]"/>
      <dgm:spPr>
        <a:sp3d extrusionH="381000">
          <a:bevelT/>
          <a:bevelB prst="relaxedInset"/>
        </a:sp3d>
      </dgm:spPr>
      <dgm:t>
        <a:bodyPr/>
        <a:lstStyle/>
        <a:p>
          <a:r>
            <a:rPr lang="en-US" dirty="0" smtClean="0"/>
            <a:t>MHI</a:t>
          </a:r>
          <a:endParaRPr lang="en-US" dirty="0"/>
        </a:p>
      </dgm:t>
    </dgm:pt>
    <dgm:pt modelId="{C54C4704-0D0F-4E4B-8A2E-197FAD90DE22}" type="parTrans" cxnId="{C5C00F5B-295A-4A51-9668-A10BF855569F}">
      <dgm:prSet/>
      <dgm:spPr/>
      <dgm:t>
        <a:bodyPr/>
        <a:lstStyle/>
        <a:p>
          <a:endParaRPr lang="en-US"/>
        </a:p>
      </dgm:t>
    </dgm:pt>
    <dgm:pt modelId="{A7965CF8-1365-440F-BAEF-133F1FC023FF}" type="sibTrans" cxnId="{C5C00F5B-295A-4A51-9668-A10BF855569F}">
      <dgm:prSet/>
      <dgm:spPr/>
      <dgm:t>
        <a:bodyPr/>
        <a:lstStyle/>
        <a:p>
          <a:endParaRPr lang="en-US"/>
        </a:p>
      </dgm:t>
    </dgm:pt>
    <dgm:pt modelId="{97527D38-A748-4DC3-9234-7A1B268E1299}">
      <dgm:prSet phldrT="[Text]"/>
      <dgm:spPr>
        <a:sp3d extrusionH="381000">
          <a:bevelT/>
          <a:bevelB prst="relaxedInset"/>
        </a:sp3d>
      </dgm:spPr>
      <dgm:t>
        <a:bodyPr/>
        <a:lstStyle/>
        <a:p>
          <a:r>
            <a:rPr lang="en-US" dirty="0" smtClean="0"/>
            <a:t>Chronic Pain Group</a:t>
          </a:r>
          <a:endParaRPr lang="en-US" dirty="0"/>
        </a:p>
      </dgm:t>
    </dgm:pt>
    <dgm:pt modelId="{891A9D67-5725-451D-8362-A3B1AD91D0B1}" type="parTrans" cxnId="{859B8BCB-A566-451B-9D65-6D1BC0C192BF}">
      <dgm:prSet/>
      <dgm:spPr/>
      <dgm:t>
        <a:bodyPr/>
        <a:lstStyle/>
        <a:p>
          <a:endParaRPr lang="en-US"/>
        </a:p>
      </dgm:t>
    </dgm:pt>
    <dgm:pt modelId="{EA5E19C8-DEF9-454A-840D-BE72BC1AF838}" type="sibTrans" cxnId="{859B8BCB-A566-451B-9D65-6D1BC0C192BF}">
      <dgm:prSet/>
      <dgm:spPr/>
      <dgm:t>
        <a:bodyPr/>
        <a:lstStyle/>
        <a:p>
          <a:endParaRPr lang="en-US"/>
        </a:p>
      </dgm:t>
    </dgm:pt>
    <dgm:pt modelId="{3A717330-68C3-44EA-8BBB-4A359BB7CC43}">
      <dgm:prSet phldrT="[Text]"/>
      <dgm:spPr>
        <a:sp3d extrusionH="381000">
          <a:bevelT/>
          <a:bevelB prst="relaxedInset"/>
        </a:sp3d>
      </dgm:spPr>
      <dgm:t>
        <a:bodyPr/>
        <a:lstStyle/>
        <a:p>
          <a:r>
            <a:rPr lang="en-US" dirty="0" smtClean="0"/>
            <a:t>MHI Managed</a:t>
          </a:r>
          <a:endParaRPr lang="en-US" dirty="0"/>
        </a:p>
      </dgm:t>
    </dgm:pt>
    <dgm:pt modelId="{D97A54D5-7423-41F3-BAFF-CB87209A4E2A}" type="parTrans" cxnId="{C31BB778-25BA-4F1B-86E2-79A2A2982D01}">
      <dgm:prSet/>
      <dgm:spPr/>
      <dgm:t>
        <a:bodyPr/>
        <a:lstStyle/>
        <a:p>
          <a:endParaRPr lang="en-US"/>
        </a:p>
      </dgm:t>
    </dgm:pt>
    <dgm:pt modelId="{AC74532D-9013-4034-B66F-65C47E0A6D55}" type="sibTrans" cxnId="{C31BB778-25BA-4F1B-86E2-79A2A2982D01}">
      <dgm:prSet/>
      <dgm:spPr/>
      <dgm:t>
        <a:bodyPr/>
        <a:lstStyle/>
        <a:p>
          <a:endParaRPr lang="en-US"/>
        </a:p>
      </dgm:t>
    </dgm:pt>
    <dgm:pt modelId="{CE7E2776-FFC4-460F-8FA1-A18E047F6C4A}" type="pres">
      <dgm:prSet presAssocID="{E28BA93A-3137-4AFF-8D4D-9F4AA7A172B9}" presName="Name0" presStyleCnt="0">
        <dgm:presLayoutVars>
          <dgm:dir/>
          <dgm:animLvl val="lvl"/>
          <dgm:resizeHandles val="exact"/>
        </dgm:presLayoutVars>
      </dgm:prSet>
      <dgm:spPr/>
      <dgm:t>
        <a:bodyPr/>
        <a:lstStyle/>
        <a:p>
          <a:endParaRPr lang="en-US"/>
        </a:p>
      </dgm:t>
    </dgm:pt>
    <dgm:pt modelId="{B0DF0DC3-9BFF-46F4-BD6A-021960F09D4C}" type="pres">
      <dgm:prSet presAssocID="{62D08575-9594-4458-9176-893CF5EE0165}" presName="parTxOnly" presStyleLbl="node1" presStyleIdx="0" presStyleCnt="4" custScaleX="165169" custScaleY="238937" custLinFactNeighborX="-1112" custLinFactNeighborY="-6">
        <dgm:presLayoutVars>
          <dgm:chMax val="0"/>
          <dgm:chPref val="0"/>
          <dgm:bulletEnabled val="1"/>
        </dgm:presLayoutVars>
      </dgm:prSet>
      <dgm:spPr/>
      <dgm:t>
        <a:bodyPr/>
        <a:lstStyle/>
        <a:p>
          <a:endParaRPr lang="en-US"/>
        </a:p>
      </dgm:t>
    </dgm:pt>
    <dgm:pt modelId="{99109669-FA08-497E-B529-C40ED68D3AE1}" type="pres">
      <dgm:prSet presAssocID="{2312D184-5E86-48DC-97F6-132BF2278543}" presName="parTxOnlySpace" presStyleCnt="0"/>
      <dgm:spPr>
        <a:sp3d extrusionH="381000">
          <a:bevelT/>
          <a:bevelB prst="relaxedInset"/>
        </a:sp3d>
      </dgm:spPr>
    </dgm:pt>
    <dgm:pt modelId="{61ED94DF-DB3F-46E5-AFD3-EC03CE7510D4}" type="pres">
      <dgm:prSet presAssocID="{77C5BDBD-806F-4C16-AEAF-884A9261F907}" presName="parTxOnly" presStyleLbl="node1" presStyleIdx="1" presStyleCnt="4" custScaleX="121840" custScaleY="170362" custLinFactNeighborX="-46967" custLinFactNeighborY="-1987">
        <dgm:presLayoutVars>
          <dgm:chMax val="0"/>
          <dgm:chPref val="0"/>
          <dgm:bulletEnabled val="1"/>
        </dgm:presLayoutVars>
      </dgm:prSet>
      <dgm:spPr/>
      <dgm:t>
        <a:bodyPr/>
        <a:lstStyle/>
        <a:p>
          <a:endParaRPr lang="en-US"/>
        </a:p>
      </dgm:t>
    </dgm:pt>
    <dgm:pt modelId="{51B46465-861D-4DF0-A961-5EF2F95360B7}" type="pres">
      <dgm:prSet presAssocID="{A7965CF8-1365-440F-BAEF-133F1FC023FF}" presName="parTxOnlySpace" presStyleCnt="0"/>
      <dgm:spPr>
        <a:sp3d extrusionH="381000">
          <a:bevelT/>
          <a:bevelB prst="relaxedInset"/>
        </a:sp3d>
      </dgm:spPr>
    </dgm:pt>
    <dgm:pt modelId="{27980C0A-1C62-4D4E-B5DF-2F4562191B67}" type="pres">
      <dgm:prSet presAssocID="{97527D38-A748-4DC3-9234-7A1B268E1299}" presName="parTxOnly" presStyleLbl="node1" presStyleIdx="2" presStyleCnt="4" custAng="19095463" custLinFactX="-5024" custLinFactY="-37673" custLinFactNeighborX="-100000" custLinFactNeighborY="-100000">
        <dgm:presLayoutVars>
          <dgm:chMax val="0"/>
          <dgm:chPref val="0"/>
          <dgm:bulletEnabled val="1"/>
        </dgm:presLayoutVars>
      </dgm:prSet>
      <dgm:spPr/>
      <dgm:t>
        <a:bodyPr/>
        <a:lstStyle/>
        <a:p>
          <a:endParaRPr lang="en-US"/>
        </a:p>
      </dgm:t>
    </dgm:pt>
    <dgm:pt modelId="{648B1DF3-1EF4-4B40-B6B9-09A04851E1F7}" type="pres">
      <dgm:prSet presAssocID="{EA5E19C8-DEF9-454A-840D-BE72BC1AF838}" presName="parTxOnlySpace" presStyleCnt="0"/>
      <dgm:spPr>
        <a:sp3d extrusionH="381000">
          <a:bevelT/>
          <a:bevelB prst="relaxedInset"/>
        </a:sp3d>
      </dgm:spPr>
    </dgm:pt>
    <dgm:pt modelId="{D31A1D50-5EC0-43E3-B099-1502526B2318}" type="pres">
      <dgm:prSet presAssocID="{3A717330-68C3-44EA-8BBB-4A359BB7CC43}" presName="parTxOnly" presStyleLbl="node1" presStyleIdx="3" presStyleCnt="4" custAng="2600222" custScaleX="79545" custScaleY="80525" custLinFactX="-94950" custLinFactY="30273" custLinFactNeighborX="-100000" custLinFactNeighborY="100000">
        <dgm:presLayoutVars>
          <dgm:chMax val="0"/>
          <dgm:chPref val="0"/>
          <dgm:bulletEnabled val="1"/>
        </dgm:presLayoutVars>
      </dgm:prSet>
      <dgm:spPr/>
      <dgm:t>
        <a:bodyPr/>
        <a:lstStyle/>
        <a:p>
          <a:endParaRPr lang="en-US"/>
        </a:p>
      </dgm:t>
    </dgm:pt>
  </dgm:ptLst>
  <dgm:cxnLst>
    <dgm:cxn modelId="{C5C00F5B-295A-4A51-9668-A10BF855569F}" srcId="{E28BA93A-3137-4AFF-8D4D-9F4AA7A172B9}" destId="{77C5BDBD-806F-4C16-AEAF-884A9261F907}" srcOrd="1" destOrd="0" parTransId="{C54C4704-0D0F-4E4B-8A2E-197FAD90DE22}" sibTransId="{A7965CF8-1365-440F-BAEF-133F1FC023FF}"/>
    <dgm:cxn modelId="{596C730E-3FCD-4042-82E9-AD99CFE961C5}" type="presOf" srcId="{3A717330-68C3-44EA-8BBB-4A359BB7CC43}" destId="{D31A1D50-5EC0-43E3-B099-1502526B2318}" srcOrd="0" destOrd="0" presId="urn:microsoft.com/office/officeart/2005/8/layout/chevron1"/>
    <dgm:cxn modelId="{CB8A81D4-8B4A-4AA6-BA42-B7033C862681}" type="presOf" srcId="{E28BA93A-3137-4AFF-8D4D-9F4AA7A172B9}" destId="{CE7E2776-FFC4-460F-8FA1-A18E047F6C4A}" srcOrd="0" destOrd="0" presId="urn:microsoft.com/office/officeart/2005/8/layout/chevron1"/>
    <dgm:cxn modelId="{C31BB778-25BA-4F1B-86E2-79A2A2982D01}" srcId="{E28BA93A-3137-4AFF-8D4D-9F4AA7A172B9}" destId="{3A717330-68C3-44EA-8BBB-4A359BB7CC43}" srcOrd="3" destOrd="0" parTransId="{D97A54D5-7423-41F3-BAFF-CB87209A4E2A}" sibTransId="{AC74532D-9013-4034-B66F-65C47E0A6D55}"/>
    <dgm:cxn modelId="{0ED9E229-32E8-48CC-9C28-4E8D130FB525}" type="presOf" srcId="{97527D38-A748-4DC3-9234-7A1B268E1299}" destId="{27980C0A-1C62-4D4E-B5DF-2F4562191B67}" srcOrd="0" destOrd="0" presId="urn:microsoft.com/office/officeart/2005/8/layout/chevron1"/>
    <dgm:cxn modelId="{3A8893E9-1BBB-471B-A8E2-B5CC32C8D12B}" type="presOf" srcId="{62D08575-9594-4458-9176-893CF5EE0165}" destId="{B0DF0DC3-9BFF-46F4-BD6A-021960F09D4C}" srcOrd="0" destOrd="0" presId="urn:microsoft.com/office/officeart/2005/8/layout/chevron1"/>
    <dgm:cxn modelId="{59F9D55C-4E43-49BA-B089-D0B8D4C50843}" srcId="{E28BA93A-3137-4AFF-8D4D-9F4AA7A172B9}" destId="{62D08575-9594-4458-9176-893CF5EE0165}" srcOrd="0" destOrd="0" parTransId="{5E5BC052-7EFA-489E-BDCA-0E6626E3AE52}" sibTransId="{2312D184-5E86-48DC-97F6-132BF2278543}"/>
    <dgm:cxn modelId="{859B8BCB-A566-451B-9D65-6D1BC0C192BF}" srcId="{E28BA93A-3137-4AFF-8D4D-9F4AA7A172B9}" destId="{97527D38-A748-4DC3-9234-7A1B268E1299}" srcOrd="2" destOrd="0" parTransId="{891A9D67-5725-451D-8362-A3B1AD91D0B1}" sibTransId="{EA5E19C8-DEF9-454A-840D-BE72BC1AF838}"/>
    <dgm:cxn modelId="{13FE3716-2604-440A-9949-93A3F0EDC6C8}" type="presOf" srcId="{77C5BDBD-806F-4C16-AEAF-884A9261F907}" destId="{61ED94DF-DB3F-46E5-AFD3-EC03CE7510D4}" srcOrd="0" destOrd="0" presId="urn:microsoft.com/office/officeart/2005/8/layout/chevron1"/>
    <dgm:cxn modelId="{EAEFB4BA-9F4C-4ED6-9594-2FDC6397CAF1}" type="presParOf" srcId="{CE7E2776-FFC4-460F-8FA1-A18E047F6C4A}" destId="{B0DF0DC3-9BFF-46F4-BD6A-021960F09D4C}" srcOrd="0" destOrd="0" presId="urn:microsoft.com/office/officeart/2005/8/layout/chevron1"/>
    <dgm:cxn modelId="{FA0E774F-C257-4D0C-9E22-C353251B7957}" type="presParOf" srcId="{CE7E2776-FFC4-460F-8FA1-A18E047F6C4A}" destId="{99109669-FA08-497E-B529-C40ED68D3AE1}" srcOrd="1" destOrd="0" presId="urn:microsoft.com/office/officeart/2005/8/layout/chevron1"/>
    <dgm:cxn modelId="{9F5C4453-9810-4547-834C-5844B27BB905}" type="presParOf" srcId="{CE7E2776-FFC4-460F-8FA1-A18E047F6C4A}" destId="{61ED94DF-DB3F-46E5-AFD3-EC03CE7510D4}" srcOrd="2" destOrd="0" presId="urn:microsoft.com/office/officeart/2005/8/layout/chevron1"/>
    <dgm:cxn modelId="{C3DE502D-24BD-4A53-8E6E-725F1ACA4F1D}" type="presParOf" srcId="{CE7E2776-FFC4-460F-8FA1-A18E047F6C4A}" destId="{51B46465-861D-4DF0-A961-5EF2F95360B7}" srcOrd="3" destOrd="0" presId="urn:microsoft.com/office/officeart/2005/8/layout/chevron1"/>
    <dgm:cxn modelId="{51D934B5-AE2F-4A7C-B1CF-F6A506486882}" type="presParOf" srcId="{CE7E2776-FFC4-460F-8FA1-A18E047F6C4A}" destId="{27980C0A-1C62-4D4E-B5DF-2F4562191B67}" srcOrd="4" destOrd="0" presId="urn:microsoft.com/office/officeart/2005/8/layout/chevron1"/>
    <dgm:cxn modelId="{F596D1EB-1AEF-41F0-9C47-C75733ED188E}" type="presParOf" srcId="{CE7E2776-FFC4-460F-8FA1-A18E047F6C4A}" destId="{648B1DF3-1EF4-4B40-B6B9-09A04851E1F7}" srcOrd="5" destOrd="0" presId="urn:microsoft.com/office/officeart/2005/8/layout/chevron1"/>
    <dgm:cxn modelId="{6CD6BCE6-7B27-472C-95CF-E99129C2586D}" type="presParOf" srcId="{CE7E2776-FFC4-460F-8FA1-A18E047F6C4A}" destId="{D31A1D50-5EC0-43E3-B099-1502526B2318}" srcOrd="6"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endParaRPr lang="en-US"/>
          </a:p>
        </p:txBody>
      </p:sp>
      <p:sp>
        <p:nvSpPr>
          <p:cNvPr id="757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endParaRPr lang="en-US"/>
          </a:p>
        </p:txBody>
      </p:sp>
      <p:sp>
        <p:nvSpPr>
          <p:cNvPr id="757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endParaRPr lang="en-US"/>
          </a:p>
        </p:txBody>
      </p:sp>
      <p:sp>
        <p:nvSpPr>
          <p:cNvPr id="757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DB1E7FEE-4224-4A06-9124-69266E2A087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endParaRPr lang="en-US"/>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endParaRPr lang="en-US"/>
          </a:p>
        </p:txBody>
      </p:sp>
      <p:sp>
        <p:nvSpPr>
          <p:cNvPr id="34820" name="Rectangle 4"/>
          <p:cNvSpPr>
            <a:spLocks noGrp="1" noRot="1" noChangeAspect="1" noChangeArrowheads="1" noTextEdit="1"/>
          </p:cNvSpPr>
          <p:nvPr>
            <p:ph type="sldImg" idx="2"/>
          </p:nvPr>
        </p:nvSpPr>
        <p:spPr bwMode="auto">
          <a:xfrm>
            <a:off x="1144588" y="685800"/>
            <a:ext cx="4572000" cy="3429000"/>
          </a:xfrm>
          <a:prstGeom prst="rect">
            <a:avLst/>
          </a:prstGeom>
          <a:noFill/>
          <a:ln w="9525">
            <a:solidFill>
              <a:srgbClr val="000000"/>
            </a:solidFill>
            <a:miter lim="800000"/>
            <a:headEnd/>
            <a:tailEnd/>
          </a:ln>
          <a:effectLst/>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endParaRPr lang="en-US"/>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C10A68AC-82BF-4B86-BA21-1148C5E3AAB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CB8FCD-15AE-4962-AD97-B194642F8A89}" type="slidenum">
              <a:rPr lang="en-US"/>
              <a:pPr/>
              <a:t>1</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a:cs typeface="Times New Roman" pitchFamily="18" charset="0"/>
              </a:rPr>
              <a:t>Pain Outline</a:t>
            </a:r>
          </a:p>
          <a:p>
            <a:r>
              <a:rPr lang="en-US">
                <a:cs typeface="Times New Roman" pitchFamily="18" charset="0"/>
              </a:rPr>
              <a:t>Secondary gain - disability</a:t>
            </a:r>
          </a:p>
          <a:p>
            <a:r>
              <a:rPr lang="en-US">
                <a:cs typeface="Times New Roman" pitchFamily="18" charset="0"/>
              </a:rPr>
              <a:t>Dual diagnosis issues.  Comorbidity with PDs, MDD, ANX, PTSD (accident pain, etc).</a:t>
            </a:r>
          </a:p>
          <a:p>
            <a:r>
              <a:rPr lang="en-US">
                <a:cs typeface="Times New Roman" pitchFamily="18" charset="0"/>
              </a:rPr>
              <a:t>Personality factors associated with difficulty with pain</a:t>
            </a:r>
          </a:p>
          <a:p>
            <a:r>
              <a:rPr lang="en-US">
                <a:cs typeface="Times New Roman" pitchFamily="18" charset="0"/>
              </a:rPr>
              <a:t>Importance of a complete psychosocial assessment</a:t>
            </a:r>
          </a:p>
          <a:p>
            <a:r>
              <a:rPr lang="en-US">
                <a:cs typeface="Times New Roman" pitchFamily="18" charset="0"/>
              </a:rPr>
              <a:t>Diagnostic categories and limitations</a:t>
            </a:r>
          </a:p>
          <a:p>
            <a:r>
              <a:rPr lang="en-US">
                <a:cs typeface="Times New Roman" pitchFamily="18" charset="0"/>
              </a:rPr>
              <a:t>Motivating clients for treatment</a:t>
            </a:r>
          </a:p>
          <a:p>
            <a:r>
              <a:rPr lang="en-US">
                <a:cs typeface="Times New Roman" pitchFamily="18" charset="0"/>
              </a:rPr>
              <a:t>Education about pain</a:t>
            </a:r>
          </a:p>
          <a:p>
            <a:r>
              <a:rPr lang="en-US">
                <a:cs typeface="Times New Roman" pitchFamily="18" charset="0"/>
              </a:rPr>
              <a:t>Group &amp; Group &amp; individual</a:t>
            </a:r>
          </a:p>
          <a:p>
            <a:r>
              <a:rPr lang="en-US">
                <a:cs typeface="Times New Roman" pitchFamily="18" charset="0"/>
              </a:rPr>
              <a:t>Contraindications for tx</a:t>
            </a:r>
          </a:p>
          <a:p>
            <a:r>
              <a:rPr lang="en-US">
                <a:cs typeface="Times New Roman" pitchFamily="18" charset="0"/>
              </a:rPr>
              <a:t>Medications</a:t>
            </a:r>
          </a:p>
          <a:p>
            <a:r>
              <a:rPr lang="en-US">
                <a:cs typeface="Times New Roman" pitchFamily="18" charset="0"/>
              </a:rPr>
              <a:t>Herbal, misuse, undermedication</a:t>
            </a:r>
          </a:p>
          <a:p>
            <a:r>
              <a:rPr lang="en-US">
                <a:cs typeface="Times New Roman" pitchFamily="18" charset="0"/>
              </a:rPr>
              <a:t>Fibromyalgia</a:t>
            </a:r>
          </a:p>
          <a:p>
            <a:r>
              <a:rPr lang="en-US">
                <a:cs typeface="Times New Roman" pitchFamily="18" charset="0"/>
              </a:rPr>
              <a:t>Somatoform disorders</a:t>
            </a:r>
          </a:p>
          <a:p>
            <a:r>
              <a:rPr lang="en-US">
                <a:cs typeface="Times New Roman" pitchFamily="18" charset="0"/>
              </a:rPr>
              <a:t>Reimbursement</a:t>
            </a:r>
          </a:p>
          <a:p>
            <a:r>
              <a:rPr lang="en-US">
                <a:cs typeface="Times New Roman" pitchFamily="18" charset="0"/>
              </a:rPr>
              <a:t>Building a collaborative relationship with medical practitioners – what kind of info to ask for &amp; give</a:t>
            </a: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3D20E4-6685-41FE-BBB5-8570EE7E28A2}" type="slidenum">
              <a:rPr lang="en-US"/>
              <a:pPr/>
              <a:t>23</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F14B2-DFE1-4D4E-A102-9233EF63B594}" type="slidenum">
              <a:rPr lang="en-US"/>
              <a:pPr/>
              <a:t>26</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a:t>Portenoy (1996) J Pain Symptom Management </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8F6F8B-7569-41B0-9939-55D9339DDA42}" type="slidenum">
              <a:rPr lang="en-US"/>
              <a:pPr/>
              <a:t>31</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en-US"/>
              <a:t>Adapted from Turk &amp; Rudy (1989); Bradley (1996)</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1E9EB1-6D59-4956-9A4B-CD5C13242F8E}" type="slidenum">
              <a:rPr lang="en-US"/>
              <a:pPr/>
              <a:t>34</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a:t>Prochaska, J.O., &amp; DiClemente, C.C. (1982). Transtheoretical therapy toward a more integrative model of change. </a:t>
            </a:r>
            <a:r>
              <a:rPr lang="en-US" u="sng"/>
              <a:t>Psychotherapy: Theory, Research and Practice, 19</a:t>
            </a:r>
            <a:r>
              <a:rPr lang="en-US"/>
              <a:t>(3), 276-287. </a:t>
            </a:r>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310A4C-BDE4-45A0-9F85-C6C6B82CE51C}" type="slidenum">
              <a:rPr lang="en-US"/>
              <a:pPr/>
              <a:t>42</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en-US"/>
              <a:t>Source: Prochaska, J.O., DiClemente, C.C. and Norcross, J.C. (1992). In search of how people change -- applications to addictive behaviors. American Psychologist, 47(9), 1102-1114.</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2667000" y="381000"/>
            <a:ext cx="6324600" cy="1470025"/>
          </a:xfrm>
        </p:spPr>
        <p:txBody>
          <a:bodyPr/>
          <a:lstStyle>
            <a:lvl1pPr>
              <a:defRPr/>
            </a:lvl1pPr>
          </a:lstStyle>
          <a:p>
            <a:r>
              <a:rPr lang="en-US"/>
              <a:t>Click to edit Master title style</a:t>
            </a:r>
          </a:p>
        </p:txBody>
      </p:sp>
      <p:sp>
        <p:nvSpPr>
          <p:cNvPr id="148483"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r>
              <a:rPr lang="en-US"/>
              <a:t>Click to edit Master subtitle style</a:t>
            </a:r>
          </a:p>
        </p:txBody>
      </p:sp>
      <p:sp>
        <p:nvSpPr>
          <p:cNvPr id="148484" name="Rectangle 4"/>
          <p:cNvSpPr>
            <a:spLocks noGrp="1" noChangeArrowheads="1"/>
          </p:cNvSpPr>
          <p:nvPr>
            <p:ph type="dt" sz="half" idx="2"/>
          </p:nvPr>
        </p:nvSpPr>
        <p:spPr/>
        <p:txBody>
          <a:bodyPr/>
          <a:lstStyle>
            <a:lvl1pPr>
              <a:defRPr/>
            </a:lvl1pPr>
          </a:lstStyle>
          <a:p>
            <a:endParaRPr lang="en-US"/>
          </a:p>
        </p:txBody>
      </p:sp>
      <p:sp>
        <p:nvSpPr>
          <p:cNvPr id="148485" name="Rectangle 5"/>
          <p:cNvSpPr>
            <a:spLocks noGrp="1" noChangeArrowheads="1"/>
          </p:cNvSpPr>
          <p:nvPr>
            <p:ph type="ftr" sz="quarter" idx="3"/>
          </p:nvPr>
        </p:nvSpPr>
        <p:spPr/>
        <p:txBody>
          <a:bodyPr/>
          <a:lstStyle>
            <a:lvl1pPr>
              <a:defRPr/>
            </a:lvl1pPr>
          </a:lstStyle>
          <a:p>
            <a:endParaRPr lang="en-US"/>
          </a:p>
        </p:txBody>
      </p:sp>
      <p:sp>
        <p:nvSpPr>
          <p:cNvPr id="148486" name="Rectangle 6"/>
          <p:cNvSpPr>
            <a:spLocks noGrp="1" noChangeArrowheads="1"/>
          </p:cNvSpPr>
          <p:nvPr>
            <p:ph type="sldNum" sz="quarter" idx="4"/>
          </p:nvPr>
        </p:nvSpPr>
        <p:spPr/>
        <p:txBody>
          <a:bodyPr/>
          <a:lstStyle>
            <a:lvl1pPr>
              <a:defRPr/>
            </a:lvl1pPr>
          </a:lstStyle>
          <a:p>
            <a:fld id="{197C609C-B31E-4906-B301-69D024A4D31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43E4CA-B7C8-4350-A1F3-860585152DA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1676400"/>
            <a:ext cx="4933950" cy="4449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A7E115-E449-4261-A2C0-6B7A31923A3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071F37-2502-475F-9472-409240C4C84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EAE72C-8888-41D8-BC89-661786C3C0C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23A28B-5A88-47E5-B5F1-9E577EE6E0B4}"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3A462E-F971-4898-ABAE-1610F9460A2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20EE462-F6AD-4567-8698-63FF2889DD78}"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17ABF48-FC02-447D-9F2E-2BF3AADC73FD}"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048A65A-0086-416B-AE3C-08653CB339E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8181FB-0A23-471F-98F0-0519F3839C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C1664F-6254-490F-B24D-D2264B85CB7E}"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973AC5F-1F2F-450B-B268-E5F7CDB83EE2}"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2EEF6A-EB36-45B9-BF3D-8BE87DC367D6}"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1676400"/>
            <a:ext cx="51625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682EE9-5AAB-40D8-A760-9FD7368D4C2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1752600" y="1676400"/>
            <a:ext cx="7086600" cy="8842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52600" y="2819400"/>
            <a:ext cx="3467100" cy="3124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5372100" y="2819400"/>
            <a:ext cx="3467100" cy="3124200"/>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81D25D10-4B1A-47FC-93E4-FC76C8566228}"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1676400"/>
            <a:ext cx="7086600" cy="8842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52600" y="2819400"/>
            <a:ext cx="3467100" cy="3124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819400"/>
            <a:ext cx="3467100" cy="3124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485D5C4-8E97-4CF7-B5F0-FC10E16ADE1A}"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1676400"/>
            <a:ext cx="7086600" cy="8842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52600" y="2819400"/>
            <a:ext cx="3467100" cy="3124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372100" y="2819400"/>
            <a:ext cx="3467100" cy="1485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372100" y="4457700"/>
            <a:ext cx="3467100" cy="1485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53DE06B9-D423-44BD-ACE6-55C6CAE6934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943C8A-EBAF-4D0C-BF2A-B09A5372455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FE4EC0-CD3D-4B71-9BCD-7D526F18577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6D7C702-7286-425A-A825-60496A7DB14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63B8E31-F5DF-44B0-82F2-347BEDDD1F3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0FAD928-CC18-4974-863D-0AF9608F44D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CD3FCC4-4131-4767-8463-CF0B521567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40A83C-FCB1-4AFE-863E-79962596CC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bwMode="auto">
          <a:xfrm>
            <a:off x="1905000" y="1676400"/>
            <a:ext cx="678180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7459" name="Rectangle 3"/>
          <p:cNvSpPr>
            <a:spLocks noGrp="1" noChangeArrowheads="1"/>
          </p:cNvSpPr>
          <p:nvPr>
            <p:ph type="body" idx="1"/>
          </p:nvPr>
        </p:nvSpPr>
        <p:spPr bwMode="auto">
          <a:xfrm>
            <a:off x="1905000" y="2819400"/>
            <a:ext cx="6781800" cy="3306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74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474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474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F89833FA-67C2-4A55-8749-B7051DE125D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itchFamily="34" charset="0"/>
        </a:defRPr>
      </a:lvl2pPr>
      <a:lvl3pPr algn="l" rtl="0" fontAlgn="base">
        <a:spcBef>
          <a:spcPct val="0"/>
        </a:spcBef>
        <a:spcAft>
          <a:spcPct val="0"/>
        </a:spcAft>
        <a:defRPr sz="4400">
          <a:solidFill>
            <a:schemeClr val="tx2"/>
          </a:solidFill>
          <a:latin typeface="Arial Black" pitchFamily="34" charset="0"/>
        </a:defRPr>
      </a:lvl3pPr>
      <a:lvl4pPr algn="l" rtl="0" fontAlgn="base">
        <a:spcBef>
          <a:spcPct val="0"/>
        </a:spcBef>
        <a:spcAft>
          <a:spcPct val="0"/>
        </a:spcAft>
        <a:defRPr sz="4400">
          <a:solidFill>
            <a:schemeClr val="tx2"/>
          </a:solidFill>
          <a:latin typeface="Arial Black" pitchFamily="34" charset="0"/>
        </a:defRPr>
      </a:lvl4pPr>
      <a:lvl5pPr algn="l" rtl="0" fontAlgn="base">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bwMode="auto">
          <a:xfrm>
            <a:off x="1752600" y="1676400"/>
            <a:ext cx="7086600" cy="8842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0531" name="Rectangle 3"/>
          <p:cNvSpPr>
            <a:spLocks noGrp="1" noChangeArrowheads="1"/>
          </p:cNvSpPr>
          <p:nvPr>
            <p:ph type="body" idx="1"/>
          </p:nvPr>
        </p:nvSpPr>
        <p:spPr bwMode="auto">
          <a:xfrm>
            <a:off x="1752600" y="2819400"/>
            <a:ext cx="7086600" cy="3124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50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50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3D207996-D839-447D-9AFD-B576AF70F0F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hdr="0" ft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Black" pitchFamily="34" charset="0"/>
        </a:defRPr>
      </a:lvl2pPr>
      <a:lvl3pPr algn="l" rtl="0" fontAlgn="base">
        <a:spcBef>
          <a:spcPct val="0"/>
        </a:spcBef>
        <a:spcAft>
          <a:spcPct val="0"/>
        </a:spcAft>
        <a:defRPr sz="4000">
          <a:solidFill>
            <a:schemeClr val="tx2"/>
          </a:solidFill>
          <a:latin typeface="Arial Black" pitchFamily="34" charset="0"/>
        </a:defRPr>
      </a:lvl3pPr>
      <a:lvl4pPr algn="l" rtl="0" fontAlgn="base">
        <a:spcBef>
          <a:spcPct val="0"/>
        </a:spcBef>
        <a:spcAft>
          <a:spcPct val="0"/>
        </a:spcAft>
        <a:defRPr sz="4000">
          <a:solidFill>
            <a:schemeClr val="tx2"/>
          </a:solidFill>
          <a:latin typeface="Arial Black" pitchFamily="34" charset="0"/>
        </a:defRPr>
      </a:lvl4pPr>
      <a:lvl5pPr algn="l" rtl="0" fontAlgn="base">
        <a:spcBef>
          <a:spcPct val="0"/>
        </a:spcBef>
        <a:spcAft>
          <a:spcPct val="0"/>
        </a:spcAft>
        <a:defRPr sz="4000">
          <a:solidFill>
            <a:schemeClr val="tx2"/>
          </a:solidFill>
          <a:latin typeface="Arial Black" pitchFamily="34" charset="0"/>
        </a:defRPr>
      </a:lvl5pPr>
      <a:lvl6pPr marL="457200" algn="l" rtl="0" fontAlgn="base">
        <a:spcBef>
          <a:spcPct val="0"/>
        </a:spcBef>
        <a:spcAft>
          <a:spcPct val="0"/>
        </a:spcAft>
        <a:defRPr sz="4000">
          <a:solidFill>
            <a:schemeClr val="tx2"/>
          </a:solidFill>
          <a:latin typeface="Arial Black" pitchFamily="34" charset="0"/>
        </a:defRPr>
      </a:lvl6pPr>
      <a:lvl7pPr marL="914400" algn="l" rtl="0" fontAlgn="base">
        <a:spcBef>
          <a:spcPct val="0"/>
        </a:spcBef>
        <a:spcAft>
          <a:spcPct val="0"/>
        </a:spcAft>
        <a:defRPr sz="4000">
          <a:solidFill>
            <a:schemeClr val="tx2"/>
          </a:solidFill>
          <a:latin typeface="Arial Black" pitchFamily="34" charset="0"/>
        </a:defRPr>
      </a:lvl7pPr>
      <a:lvl8pPr marL="1371600" algn="l" rtl="0" fontAlgn="base">
        <a:spcBef>
          <a:spcPct val="0"/>
        </a:spcBef>
        <a:spcAft>
          <a:spcPct val="0"/>
        </a:spcAft>
        <a:defRPr sz="4000">
          <a:solidFill>
            <a:schemeClr val="tx2"/>
          </a:solidFill>
          <a:latin typeface="Arial Black" pitchFamily="34" charset="0"/>
        </a:defRPr>
      </a:lvl8pPr>
      <a:lvl9pPr marL="1828800" algn="l" rtl="0" fontAlgn="base">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audio" Target="file:///C:\Documents%20and%20Settings\vhasambuyckd\Desktop\Buffalo%20CIH%202010\Presentations%20Buffalo\Pain%20snip-%20King%20of%20Pain-Intro.wav"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www.library.ucla.edu/libraries/biomed/his/PainExhibit/boyfire.htm" TargetMode="External"/><Relationship Id="rId2" Type="http://schemas.openxmlformats.org/officeDocument/2006/relationships/slideLayout" Target="../slideLayouts/slideLayout24.xml"/><Relationship Id="rId1" Type="http://schemas.openxmlformats.org/officeDocument/2006/relationships/audio" Target="NULL"/><Relationship Id="rId5" Type="http://schemas.openxmlformats.org/officeDocument/2006/relationships/image" Target="../media/image6.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HADDAWAY.WAV"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MONKEY.WA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LAUREN.WAV"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7.xml"/><Relationship Id="rId1" Type="http://schemas.openxmlformats.org/officeDocument/2006/relationships/audio" Target="file:///C:\Documents%20and%20Settings\vhasambuyckd\Desktop\Buffalo%20CIH%202010\Presentations%20Buffalo\Pain%20Snips-Right%20to%20sing%20the%20blues%201.wav" TargetMode="Externa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Pain%20Snip-%20YAKETT~1.WAV"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3.xml"/><Relationship Id="rId1" Type="http://schemas.openxmlformats.org/officeDocument/2006/relationships/audio" Target="NUL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Pain%20Snip-%20YAKETT~1.WAV"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s-%20Silver%20hammer%201.wav" TargetMode="Externa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Chumbawumba.wav"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Pain%20Snip-%20RELAX.WAV"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Pain%20snip-%20King%20of%20Pain.wav"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Pain%20Snip-%20IFEELG~1.WA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5.xml"/><Relationship Id="rId1" Type="http://schemas.openxmlformats.org/officeDocument/2006/relationships/audio" Target="file:///C:\Documents%20and%20Settings\vhasambuyckd\Desktop\Buffalo%20CIH%202010\Presentations%20Buffalo\Pain%20snip-%20Kick%20in%20the%20Head.wav"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RELAX.WAV"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King%20of%20Pain.wav"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BEATLES2.WAV"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PRINCE.WAV" TargetMode="Externa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RELAX.WAV"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s-%20It%20don't%20hurt%201.wav"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Cant%20always%20get%201.wav"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REM.WAV"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NAZARETH.WA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C:\Documents%20and%20Settings\vhasambuyckd\Desktop\Buffalo%20CIH%202010\Presentations%20Buffalo\Pain%20Snip-%20Catch%20my%20disease%201.wa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audio" Target="file:///\\VHASAMMUL11\VHASAMBuyckD$\Presentations\VA%20Presentations\Pain%20Presentations\COUGAR.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E047BA-2C34-4EB7-AF19-09625AA788EB}" type="slidenum">
              <a:rPr lang="en-US"/>
              <a:pPr/>
              <a:t>1</a:t>
            </a:fld>
            <a:endParaRPr lang="en-US" dirty="0"/>
          </a:p>
        </p:txBody>
      </p:sp>
      <p:sp>
        <p:nvSpPr>
          <p:cNvPr id="2050" name="Rectangle 2"/>
          <p:cNvSpPr>
            <a:spLocks noGrp="1" noChangeArrowheads="1"/>
          </p:cNvSpPr>
          <p:nvPr>
            <p:ph type="ctrTitle"/>
          </p:nvPr>
        </p:nvSpPr>
        <p:spPr>
          <a:xfrm>
            <a:off x="1219200" y="1905000"/>
            <a:ext cx="7772400" cy="1143000"/>
          </a:xfrm>
        </p:spPr>
        <p:txBody>
          <a:bodyPr/>
          <a:lstStyle/>
          <a:p>
            <a:pPr algn="ctr"/>
            <a:r>
              <a:rPr lang="en-US" dirty="0" smtClean="0"/>
              <a:t>Pain Management Strategies for Primary Care </a:t>
            </a:r>
            <a:endParaRPr lang="en-US" dirty="0"/>
          </a:p>
        </p:txBody>
      </p:sp>
      <p:sp>
        <p:nvSpPr>
          <p:cNvPr id="2051" name="Rectangle 3"/>
          <p:cNvSpPr>
            <a:spLocks noGrp="1" noChangeArrowheads="1"/>
          </p:cNvSpPr>
          <p:nvPr>
            <p:ph type="subTitle" idx="1"/>
          </p:nvPr>
        </p:nvSpPr>
        <p:spPr>
          <a:xfrm>
            <a:off x="1371600" y="3581400"/>
            <a:ext cx="7772400" cy="1679575"/>
          </a:xfrm>
        </p:spPr>
        <p:txBody>
          <a:bodyPr/>
          <a:lstStyle/>
          <a:p>
            <a:endParaRPr lang="en-US" dirty="0"/>
          </a:p>
          <a:p>
            <a:r>
              <a:rPr lang="en-US" sz="2800" dirty="0"/>
              <a:t>David Buyck, Ph.D</a:t>
            </a:r>
            <a:r>
              <a:rPr lang="en-US" sz="2800" dirty="0" smtClean="0"/>
              <a:t>.</a:t>
            </a:r>
          </a:p>
          <a:p>
            <a:r>
              <a:rPr lang="en-US" sz="2800" dirty="0" smtClean="0"/>
              <a:t>Sarah Lucas Hartley, Ph.D.</a:t>
            </a:r>
            <a:endParaRPr lang="en-US" sz="2800" dirty="0"/>
          </a:p>
          <a:p>
            <a:r>
              <a:rPr lang="en-US" sz="2800" dirty="0" smtClean="0"/>
              <a:t>Salem </a:t>
            </a:r>
            <a:r>
              <a:rPr lang="en-US" sz="2800" dirty="0"/>
              <a:t>Veterans Administration Medical Center</a:t>
            </a:r>
            <a:endParaRPr lang="en-US" dirty="0"/>
          </a:p>
        </p:txBody>
      </p:sp>
      <p:pic>
        <p:nvPicPr>
          <p:cNvPr id="2054" name="Pain snip- King of Pain-Intro.wav">
            <a:hlinkClick r:id="" action="ppaction://media"/>
          </p:cNvPr>
          <p:cNvPicPr>
            <a:picLocks noRot="1" noChangeAspect="1" noChangeArrowheads="1"/>
          </p:cNvPicPr>
          <p:nvPr>
            <a:audioFile r:link="rId1"/>
          </p:nvPr>
        </p:nvPicPr>
        <p:blipFill>
          <a:blip r:embed="rId4" cstate="print"/>
          <a:srcRect/>
          <a:stretch>
            <a:fillRect/>
          </a:stretch>
        </p:blipFill>
        <p:spPr bwMode="auto">
          <a:xfrm>
            <a:off x="4419600" y="3733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000" fill="hold"/>
                                        <p:tgtEl>
                                          <p:spTgt spid="205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5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71B9692E-F83C-4B13-AE88-18A8F9933766}" type="slidenum">
              <a:rPr lang="en-US"/>
              <a:pPr/>
              <a:t>10</a:t>
            </a:fld>
            <a:endParaRPr lang="en-US"/>
          </a:p>
        </p:txBody>
      </p:sp>
      <p:sp>
        <p:nvSpPr>
          <p:cNvPr id="95234" name="Rectangle 1026"/>
          <p:cNvSpPr>
            <a:spLocks noGrp="1" noChangeArrowheads="1"/>
          </p:cNvSpPr>
          <p:nvPr>
            <p:ph type="title"/>
          </p:nvPr>
        </p:nvSpPr>
        <p:spPr>
          <a:xfrm>
            <a:off x="1752600" y="1066800"/>
            <a:ext cx="7086600" cy="468313"/>
          </a:xfrm>
        </p:spPr>
        <p:txBody>
          <a:bodyPr/>
          <a:lstStyle/>
          <a:p>
            <a:r>
              <a:rPr lang="en-US"/>
              <a:t>Historical Influences</a:t>
            </a:r>
          </a:p>
        </p:txBody>
      </p:sp>
      <p:sp>
        <p:nvSpPr>
          <p:cNvPr id="95235" name="Rectangle 1027"/>
          <p:cNvSpPr>
            <a:spLocks noGrp="1" noChangeArrowheads="1"/>
          </p:cNvSpPr>
          <p:nvPr>
            <p:ph type="body" sz="half" idx="1"/>
          </p:nvPr>
        </p:nvSpPr>
        <p:spPr>
          <a:xfrm>
            <a:off x="1752600" y="1905000"/>
            <a:ext cx="4572000" cy="3124200"/>
          </a:xfrm>
        </p:spPr>
        <p:txBody>
          <a:bodyPr/>
          <a:lstStyle/>
          <a:p>
            <a:r>
              <a:rPr lang="en-US"/>
              <a:t>Aristotle (</a:t>
            </a:r>
            <a:r>
              <a:rPr lang="en-US" sz="2800"/>
              <a:t>384-322 BC) </a:t>
            </a:r>
            <a:r>
              <a:rPr lang="en-US"/>
              <a:t>- </a:t>
            </a:r>
            <a:r>
              <a:rPr lang="en-US" i="1"/>
              <a:t>DeAnima</a:t>
            </a:r>
            <a:r>
              <a:rPr lang="en-US"/>
              <a:t>- “Pain is a quality of the soul.”</a:t>
            </a:r>
          </a:p>
          <a:p>
            <a:r>
              <a:rPr lang="en-US"/>
              <a:t>1640’s Renaissance – Descartes dualistic.</a:t>
            </a:r>
          </a:p>
          <a:p>
            <a:r>
              <a:rPr lang="en-US"/>
              <a:t>1895 – Freud - psychosomatics.</a:t>
            </a:r>
          </a:p>
          <a:p>
            <a:pPr>
              <a:buFontTx/>
              <a:buNone/>
            </a:pPr>
            <a:endParaRPr lang="en-US"/>
          </a:p>
        </p:txBody>
      </p:sp>
      <p:pic>
        <p:nvPicPr>
          <p:cNvPr id="95236" name="Picture 1028" descr="Boy with foot in fire">
            <a:hlinkClick r:id="rId3"/>
          </p:cNvPr>
          <p:cNvPicPr>
            <a:picLocks noGrp="1" noChangeAspect="1" noChangeArrowheads="1"/>
          </p:cNvPicPr>
          <p:nvPr>
            <p:ph sz="half" idx="2"/>
          </p:nvPr>
        </p:nvPicPr>
        <p:blipFill>
          <a:blip r:embed="rId4" cstate="print"/>
          <a:srcRect/>
          <a:stretch>
            <a:fillRect/>
          </a:stretch>
        </p:blipFill>
        <p:spPr>
          <a:xfrm>
            <a:off x="6553200" y="2667000"/>
            <a:ext cx="2386013" cy="2255838"/>
          </a:xfrm>
          <a:noFill/>
          <a:ln/>
        </p:spPr>
      </p:pic>
      <p:pic>
        <p:nvPicPr>
          <p:cNvPr id="8" name="Pain Snip- Long Long Time.WAV">
            <a:hlinkClick r:id="" action="ppaction://media"/>
          </p:cNvPr>
          <p:cNvPicPr>
            <a:picLocks noRot="1" noChangeAspect="1"/>
          </p:cNvPicPr>
          <p:nvPr>
            <a:wavAudioFile r:embed="rId1" name="Pain Snip- Long Long Time.WAV"/>
          </p:nvPr>
        </p:nvPicPr>
        <p:blipFill>
          <a:blip r:embed="rId5" cstate="print"/>
          <a:stretch>
            <a:fillRect/>
          </a:stretch>
        </p:blipFill>
        <p:spPr>
          <a:xfrm>
            <a:off x="8001000" y="60198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7"/>
          <p:cNvSpPr>
            <a:spLocks noGrp="1"/>
          </p:cNvSpPr>
          <p:nvPr>
            <p:ph type="sldNum" sz="quarter" idx="12"/>
          </p:nvPr>
        </p:nvSpPr>
        <p:spPr/>
        <p:txBody>
          <a:bodyPr/>
          <a:lstStyle/>
          <a:p>
            <a:fld id="{AC38D71B-C238-4FFE-B467-EEE77EB22BE5}" type="slidenum">
              <a:rPr lang="en-US"/>
              <a:pPr/>
              <a:t>11</a:t>
            </a:fld>
            <a:endParaRPr lang="en-US"/>
          </a:p>
        </p:txBody>
      </p:sp>
      <p:sp>
        <p:nvSpPr>
          <p:cNvPr id="133122" name="Rectangle 2"/>
          <p:cNvSpPr>
            <a:spLocks noGrp="1" noChangeArrowheads="1"/>
          </p:cNvSpPr>
          <p:nvPr>
            <p:ph type="title"/>
          </p:nvPr>
        </p:nvSpPr>
        <p:spPr>
          <a:xfrm>
            <a:off x="1066800" y="838200"/>
            <a:ext cx="6019800" cy="2771775"/>
          </a:xfrm>
        </p:spPr>
        <p:txBody>
          <a:bodyPr/>
          <a:lstStyle/>
          <a:p>
            <a:r>
              <a:rPr lang="en-US"/>
              <a:t>Iceman of </a:t>
            </a:r>
            <a:br>
              <a:rPr lang="en-US"/>
            </a:br>
            <a:r>
              <a:rPr lang="en-US"/>
              <a:t>the Alps</a:t>
            </a:r>
            <a:br>
              <a:rPr lang="en-US"/>
            </a:br>
            <a:r>
              <a:rPr lang="en-US"/>
              <a:t/>
            </a:r>
            <a:br>
              <a:rPr lang="en-US"/>
            </a:br>
            <a:r>
              <a:rPr lang="en-US"/>
              <a:t>   “Utze”</a:t>
            </a:r>
          </a:p>
        </p:txBody>
      </p:sp>
      <p:sp>
        <p:nvSpPr>
          <p:cNvPr id="133123" name="Rectangle 3"/>
          <p:cNvSpPr>
            <a:spLocks noGrp="1" noChangeArrowheads="1"/>
          </p:cNvSpPr>
          <p:nvPr>
            <p:ph type="body" sz="half" idx="1"/>
          </p:nvPr>
        </p:nvSpPr>
        <p:spPr>
          <a:xfrm>
            <a:off x="1828800" y="3886200"/>
            <a:ext cx="3886200" cy="2971800"/>
          </a:xfrm>
        </p:spPr>
        <p:txBody>
          <a:bodyPr/>
          <a:lstStyle/>
          <a:p>
            <a:pPr>
              <a:lnSpc>
                <a:spcPct val="90000"/>
              </a:lnSpc>
            </a:pPr>
            <a:r>
              <a:rPr lang="en-US" sz="2800" dirty="0"/>
              <a:t>Oldest, best preserved corpse.</a:t>
            </a:r>
          </a:p>
          <a:p>
            <a:pPr>
              <a:lnSpc>
                <a:spcPct val="90000"/>
              </a:lnSpc>
            </a:pPr>
            <a:r>
              <a:rPr lang="en-US" sz="2800" dirty="0"/>
              <a:t>5300 years old.</a:t>
            </a:r>
          </a:p>
          <a:p>
            <a:pPr>
              <a:lnSpc>
                <a:spcPct val="90000"/>
              </a:lnSpc>
            </a:pPr>
            <a:r>
              <a:rPr lang="en-US" sz="2800" dirty="0"/>
              <a:t>Daniel Carr, M.D. &amp; A.P.S.</a:t>
            </a:r>
          </a:p>
        </p:txBody>
      </p:sp>
      <p:pic>
        <p:nvPicPr>
          <p:cNvPr id="133124" name="Picture 4" descr="Iceman photo"/>
          <p:cNvPicPr>
            <a:picLocks noGrp="1" noChangeAspect="1" noChangeArrowheads="1"/>
          </p:cNvPicPr>
          <p:nvPr>
            <p:ph sz="quarter" idx="2"/>
          </p:nvPr>
        </p:nvPicPr>
        <p:blipFill>
          <a:blip r:embed="rId2" cstate="print"/>
          <a:srcRect/>
          <a:stretch>
            <a:fillRect/>
          </a:stretch>
        </p:blipFill>
        <p:spPr>
          <a:xfrm>
            <a:off x="3962400" y="609600"/>
            <a:ext cx="5181600" cy="3070225"/>
          </a:xfrm>
          <a:noFill/>
          <a:ln/>
        </p:spPr>
      </p:pic>
      <p:pic>
        <p:nvPicPr>
          <p:cNvPr id="133126" name="Picture 6" descr="Iceman Tattoo"/>
          <p:cNvPicPr>
            <a:picLocks noGrp="1" noChangeAspect="1" noChangeArrowheads="1"/>
          </p:cNvPicPr>
          <p:nvPr>
            <p:ph sz="quarter" idx="3"/>
          </p:nvPr>
        </p:nvPicPr>
        <p:blipFill>
          <a:blip r:embed="rId3" cstate="print"/>
          <a:srcRect/>
          <a:stretch>
            <a:fillRect/>
          </a:stretch>
        </p:blipFill>
        <p:spPr>
          <a:xfrm>
            <a:off x="6400800" y="4419600"/>
            <a:ext cx="2176463" cy="1771650"/>
          </a:xfrm>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26D7B74-B88B-43AF-B90F-5C78C044B436}" type="slidenum">
              <a:rPr lang="en-US"/>
              <a:pPr/>
              <a:t>12</a:t>
            </a:fld>
            <a:endParaRPr lang="en-US"/>
          </a:p>
        </p:txBody>
      </p:sp>
      <p:sp>
        <p:nvSpPr>
          <p:cNvPr id="17410" name="Rectangle 2"/>
          <p:cNvSpPr>
            <a:spLocks noGrp="1" noChangeArrowheads="1"/>
          </p:cNvSpPr>
          <p:nvPr>
            <p:ph type="title"/>
          </p:nvPr>
        </p:nvSpPr>
        <p:spPr>
          <a:xfrm>
            <a:off x="1752600" y="1751013"/>
            <a:ext cx="7086600" cy="735012"/>
          </a:xfrm>
        </p:spPr>
        <p:txBody>
          <a:bodyPr/>
          <a:lstStyle/>
          <a:p>
            <a:r>
              <a:rPr lang="en-US" sz="3200"/>
              <a:t>Emergence of Psychosomatic Medicine</a:t>
            </a:r>
          </a:p>
        </p:txBody>
      </p:sp>
      <p:sp>
        <p:nvSpPr>
          <p:cNvPr id="17411" name="Rectangle 3"/>
          <p:cNvSpPr>
            <a:spLocks noGrp="1" noChangeArrowheads="1"/>
          </p:cNvSpPr>
          <p:nvPr>
            <p:ph type="body" idx="1"/>
          </p:nvPr>
        </p:nvSpPr>
        <p:spPr/>
        <p:txBody>
          <a:bodyPr/>
          <a:lstStyle/>
          <a:p>
            <a:pPr>
              <a:lnSpc>
                <a:spcPct val="80000"/>
              </a:lnSpc>
            </a:pPr>
            <a:r>
              <a:rPr lang="en-US" sz="2800"/>
              <a:t>1956 – Beecher- soldiers &amp; civilians.</a:t>
            </a:r>
          </a:p>
          <a:p>
            <a:pPr>
              <a:lnSpc>
                <a:spcPct val="80000"/>
              </a:lnSpc>
            </a:pPr>
            <a:r>
              <a:rPr lang="en-US" sz="2800">
                <a:cs typeface="Times New Roman" pitchFamily="18" charset="0"/>
              </a:rPr>
              <a:t>1965 - gate control theory -  Melzack &amp; Wall. </a:t>
            </a:r>
          </a:p>
          <a:p>
            <a:pPr>
              <a:lnSpc>
                <a:spcPct val="80000"/>
              </a:lnSpc>
            </a:pPr>
            <a:r>
              <a:rPr lang="en-US" sz="2800"/>
              <a:t>The health belief model (US Public Health Service, Late 50’s )</a:t>
            </a:r>
            <a:endParaRPr lang="en-US" sz="2800">
              <a:cs typeface="Times New Roman" pitchFamily="18" charset="0"/>
            </a:endParaRPr>
          </a:p>
          <a:p>
            <a:pPr>
              <a:lnSpc>
                <a:spcPct val="80000"/>
              </a:lnSpc>
            </a:pPr>
            <a:r>
              <a:rPr lang="en-US" sz="2800">
                <a:cs typeface="Times New Roman" pitchFamily="18" charset="0"/>
              </a:rPr>
              <a:t>Voluntary control of ANS (i.e., Biofeedback)- Basmajian (1963); Miller (1969).</a:t>
            </a:r>
          </a:p>
        </p:txBody>
      </p:sp>
      <p:pic>
        <p:nvPicPr>
          <p:cNvPr id="7" name="Pain Snip- HADDAWAY.WAV">
            <a:hlinkClick r:id="" action="ppaction://media"/>
          </p:cNvPr>
          <p:cNvPicPr>
            <a:picLocks noRot="1" noChangeAspect="1"/>
          </p:cNvPicPr>
          <p:nvPr>
            <a:audioFile r:link="rId1"/>
          </p:nvPr>
        </p:nvPicPr>
        <p:blipFill>
          <a:blip r:embed="rId3" cstate="print"/>
          <a:stretch>
            <a:fillRect/>
          </a:stretch>
        </p:blipFill>
        <p:spPr>
          <a:xfrm>
            <a:off x="7924800" y="62484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32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E42FFF5-C737-4089-AC98-37730A4BECD6}" type="slidenum">
              <a:rPr lang="en-US"/>
              <a:pPr/>
              <a:t>13</a:t>
            </a:fld>
            <a:endParaRPr lang="en-US"/>
          </a:p>
        </p:txBody>
      </p:sp>
      <p:sp>
        <p:nvSpPr>
          <p:cNvPr id="61442" name="Rectangle 2"/>
          <p:cNvSpPr>
            <a:spLocks noGrp="1" noChangeArrowheads="1"/>
          </p:cNvSpPr>
          <p:nvPr>
            <p:ph type="title"/>
          </p:nvPr>
        </p:nvSpPr>
        <p:spPr>
          <a:xfrm>
            <a:off x="1752600" y="1751013"/>
            <a:ext cx="7086600" cy="735012"/>
          </a:xfrm>
        </p:spPr>
        <p:txBody>
          <a:bodyPr/>
          <a:lstStyle/>
          <a:p>
            <a:r>
              <a:rPr lang="en-US" sz="3200"/>
              <a:t>Emergence of Psychosomatic Medicine</a:t>
            </a:r>
          </a:p>
        </p:txBody>
      </p:sp>
      <p:sp>
        <p:nvSpPr>
          <p:cNvPr id="61443" name="Rectangle 3"/>
          <p:cNvSpPr>
            <a:spLocks noGrp="1" noChangeArrowheads="1"/>
          </p:cNvSpPr>
          <p:nvPr>
            <p:ph type="body" idx="1"/>
          </p:nvPr>
        </p:nvSpPr>
        <p:spPr>
          <a:xfrm>
            <a:off x="1752600" y="2819400"/>
            <a:ext cx="7086600" cy="4038600"/>
          </a:xfrm>
        </p:spPr>
        <p:txBody>
          <a:bodyPr/>
          <a:lstStyle/>
          <a:p>
            <a:pPr>
              <a:lnSpc>
                <a:spcPct val="90000"/>
              </a:lnSpc>
            </a:pPr>
            <a:r>
              <a:rPr lang="en-US" sz="2800" dirty="0">
                <a:cs typeface="Times New Roman" pitchFamily="18" charset="0"/>
              </a:rPr>
              <a:t>1976 - Operant conditioning - Fordyce</a:t>
            </a:r>
          </a:p>
          <a:p>
            <a:pPr lvl="1">
              <a:lnSpc>
                <a:spcPct val="90000"/>
              </a:lnSpc>
            </a:pPr>
            <a:r>
              <a:rPr lang="en-US" sz="2400" dirty="0">
                <a:cs typeface="Times New Roman" pitchFamily="18" charset="0"/>
              </a:rPr>
              <a:t>model of “pain behavior” </a:t>
            </a:r>
          </a:p>
          <a:p>
            <a:pPr lvl="1">
              <a:lnSpc>
                <a:spcPct val="90000"/>
              </a:lnSpc>
            </a:pPr>
            <a:r>
              <a:rPr lang="en-US" sz="2400" dirty="0">
                <a:cs typeface="Times New Roman" pitchFamily="18" charset="0"/>
              </a:rPr>
              <a:t>“activity </a:t>
            </a:r>
            <a:r>
              <a:rPr lang="en-US" sz="2400" dirty="0" smtClean="0">
                <a:cs typeface="Times New Roman" pitchFamily="18" charset="0"/>
              </a:rPr>
              <a:t>intolerance</a:t>
            </a:r>
            <a:r>
              <a:rPr lang="en-US" sz="2400" dirty="0">
                <a:cs typeface="Times New Roman" pitchFamily="18" charset="0"/>
              </a:rPr>
              <a:t>”</a:t>
            </a:r>
          </a:p>
          <a:p>
            <a:pPr>
              <a:lnSpc>
                <a:spcPct val="90000"/>
              </a:lnSpc>
            </a:pPr>
            <a:r>
              <a:rPr lang="en-US" sz="2800" dirty="0">
                <a:cs typeface="Times New Roman" pitchFamily="18" charset="0"/>
              </a:rPr>
              <a:t>Cognitive-behavioral, importance of:</a:t>
            </a:r>
          </a:p>
          <a:p>
            <a:pPr lvl="1">
              <a:lnSpc>
                <a:spcPct val="90000"/>
              </a:lnSpc>
            </a:pPr>
            <a:r>
              <a:rPr lang="en-US" sz="2400" dirty="0">
                <a:cs typeface="Times New Roman" pitchFamily="18" charset="0"/>
              </a:rPr>
              <a:t>appraisal, </a:t>
            </a:r>
          </a:p>
          <a:p>
            <a:pPr lvl="1">
              <a:lnSpc>
                <a:spcPct val="90000"/>
              </a:lnSpc>
            </a:pPr>
            <a:r>
              <a:rPr lang="en-US" sz="2400" dirty="0">
                <a:cs typeface="Times New Roman" pitchFamily="18" charset="0"/>
              </a:rPr>
              <a:t>beliefs and </a:t>
            </a:r>
          </a:p>
          <a:p>
            <a:pPr lvl="1">
              <a:lnSpc>
                <a:spcPct val="90000"/>
              </a:lnSpc>
            </a:pPr>
            <a:r>
              <a:rPr lang="en-US" sz="2400" dirty="0">
                <a:cs typeface="Times New Roman" pitchFamily="18" charset="0"/>
              </a:rPr>
              <a:t>expectations.</a:t>
            </a:r>
          </a:p>
          <a:p>
            <a:pPr>
              <a:lnSpc>
                <a:spcPct val="90000"/>
              </a:lnSpc>
            </a:pPr>
            <a:r>
              <a:rPr lang="en-US" sz="2800" dirty="0"/>
              <a:t>1999 – </a:t>
            </a:r>
            <a:r>
              <a:rPr lang="en-US" sz="2800" dirty="0" err="1"/>
              <a:t>Uhl</a:t>
            </a:r>
            <a:r>
              <a:rPr lang="en-US" sz="2800" dirty="0"/>
              <a:t>, </a:t>
            </a:r>
            <a:r>
              <a:rPr lang="en-US" sz="2800" dirty="0" err="1"/>
              <a:t>Sora</a:t>
            </a:r>
            <a:r>
              <a:rPr lang="en-US" sz="2800" dirty="0"/>
              <a:t> &amp; Wang –identified “pain sensitivity gene.”</a:t>
            </a:r>
          </a:p>
        </p:txBody>
      </p:sp>
      <p:pic>
        <p:nvPicPr>
          <p:cNvPr id="61445" name="MONKEY.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467" fill="hold"/>
                                        <p:tgtEl>
                                          <p:spTgt spid="6144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1445"/>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F84D3BF-8B31-4056-894D-363B475F9186}" type="slidenum">
              <a:rPr lang="en-US"/>
              <a:pPr/>
              <a:t>14</a:t>
            </a:fld>
            <a:endParaRPr lang="en-US"/>
          </a:p>
        </p:txBody>
      </p:sp>
      <p:sp>
        <p:nvSpPr>
          <p:cNvPr id="23554" name="Rectangle 2"/>
          <p:cNvSpPr>
            <a:spLocks noGrp="1" noChangeArrowheads="1"/>
          </p:cNvSpPr>
          <p:nvPr>
            <p:ph type="title"/>
          </p:nvPr>
        </p:nvSpPr>
        <p:spPr>
          <a:xfrm>
            <a:off x="1676400" y="1371600"/>
            <a:ext cx="7086600" cy="468313"/>
          </a:xfrm>
        </p:spPr>
        <p:txBody>
          <a:bodyPr/>
          <a:lstStyle/>
          <a:p>
            <a:r>
              <a:rPr lang="en-US" b="1">
                <a:cs typeface="Times New Roman" pitchFamily="18" charset="0"/>
              </a:rPr>
              <a:t>Gate Control Theory </a:t>
            </a:r>
            <a:endParaRPr lang="en-US"/>
          </a:p>
        </p:txBody>
      </p:sp>
      <p:sp>
        <p:nvSpPr>
          <p:cNvPr id="23555" name="Rectangle 3"/>
          <p:cNvSpPr>
            <a:spLocks noGrp="1" noChangeArrowheads="1"/>
          </p:cNvSpPr>
          <p:nvPr>
            <p:ph type="body" idx="1"/>
          </p:nvPr>
        </p:nvSpPr>
        <p:spPr>
          <a:xfrm>
            <a:off x="1752600" y="1524000"/>
            <a:ext cx="7086600" cy="3124200"/>
          </a:xfrm>
        </p:spPr>
        <p:txBody>
          <a:bodyPr/>
          <a:lstStyle/>
          <a:p>
            <a:pPr algn="ctr">
              <a:buFontTx/>
              <a:buNone/>
            </a:pPr>
            <a:endParaRPr lang="en-US" sz="2800">
              <a:cs typeface="Times New Roman" pitchFamily="18" charset="0"/>
            </a:endParaRPr>
          </a:p>
          <a:p>
            <a:r>
              <a:rPr lang="en-US" sz="2800"/>
              <a:t>Ronald Melzack &amp; Patrick Wall (1965) </a:t>
            </a:r>
            <a:endParaRPr lang="en-US" sz="2800">
              <a:cs typeface="Times New Roman" pitchFamily="18" charset="0"/>
            </a:endParaRPr>
          </a:p>
          <a:p>
            <a:r>
              <a:rPr lang="en-US" sz="2800"/>
              <a:t>Diverse factors in pain perception </a:t>
            </a:r>
            <a:endParaRPr lang="en-US" sz="2800">
              <a:cs typeface="Times New Roman" pitchFamily="18" charset="0"/>
            </a:endParaRPr>
          </a:p>
          <a:p>
            <a:r>
              <a:rPr lang="en-US" sz="2800"/>
              <a:t>Importance of CNS &amp; psychological factors </a:t>
            </a:r>
            <a:endParaRPr lang="en-US" sz="2800">
              <a:cs typeface="Times New Roman" pitchFamily="18" charset="0"/>
            </a:endParaRPr>
          </a:p>
          <a:p>
            <a:r>
              <a:rPr lang="en-US" sz="2800"/>
              <a:t>Melzack’s current research:  “body-self neuromatrix” </a:t>
            </a:r>
          </a:p>
          <a:p>
            <a:r>
              <a:rPr lang="en-US" sz="2800"/>
              <a:t>Cortical Neuroplasticity (Apkarian, Bushnell, Merzenich, Zhou)</a:t>
            </a:r>
          </a:p>
        </p:txBody>
      </p:sp>
      <p:pic>
        <p:nvPicPr>
          <p:cNvPr id="23557" name="LAUREN.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600" fill="hold"/>
                                        <p:tgtEl>
                                          <p:spTgt spid="2355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3557"/>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2"/>
          </p:nvPr>
        </p:nvSpPr>
        <p:spPr/>
        <p:txBody>
          <a:bodyPr/>
          <a:lstStyle/>
          <a:p>
            <a:fld id="{0D9C0F61-65FE-4351-A686-C245B1EF58EE}" type="slidenum">
              <a:rPr lang="en-US"/>
              <a:pPr/>
              <a:t>15</a:t>
            </a:fld>
            <a:endParaRPr lang="en-US"/>
          </a:p>
        </p:txBody>
      </p:sp>
      <p:sp>
        <p:nvSpPr>
          <p:cNvPr id="27650" name="Rectangle 2"/>
          <p:cNvSpPr>
            <a:spLocks noGrp="1" noChangeArrowheads="1"/>
          </p:cNvSpPr>
          <p:nvPr>
            <p:ph type="title" idx="4294967295"/>
          </p:nvPr>
        </p:nvSpPr>
        <p:spPr>
          <a:xfrm>
            <a:off x="2074863" y="1862138"/>
            <a:ext cx="6570662" cy="512762"/>
          </a:xfrm>
        </p:spPr>
        <p:txBody>
          <a:bodyPr/>
          <a:lstStyle/>
          <a:p>
            <a:r>
              <a:rPr lang="en-US" b="1">
                <a:cs typeface="Times New Roman" pitchFamily="18" charset="0"/>
              </a:rPr>
              <a:t>Controlling the Gate</a:t>
            </a:r>
          </a:p>
        </p:txBody>
      </p:sp>
      <p:sp>
        <p:nvSpPr>
          <p:cNvPr id="27651" name="Rectangle 3"/>
          <p:cNvSpPr>
            <a:spLocks noChangeArrowheads="1"/>
          </p:cNvSpPr>
          <p:nvPr/>
        </p:nvSpPr>
        <p:spPr bwMode="auto">
          <a:xfrm>
            <a:off x="2071688" y="1547813"/>
            <a:ext cx="9144000" cy="0"/>
          </a:xfrm>
          <a:prstGeom prst="rect">
            <a:avLst/>
          </a:prstGeom>
          <a:noFill/>
          <a:ln w="9525">
            <a:noFill/>
            <a:miter lim="800000"/>
            <a:headEnd/>
            <a:tailEnd/>
          </a:ln>
          <a:effectLst/>
        </p:spPr>
        <p:txBody>
          <a:bodyPr>
            <a:spAutoFit/>
          </a:bodyPr>
          <a:lstStyle/>
          <a:p>
            <a:endParaRPr lang="en-US"/>
          </a:p>
        </p:txBody>
      </p:sp>
      <p:sp>
        <p:nvSpPr>
          <p:cNvPr id="27654" name="Rectangle 6"/>
          <p:cNvSpPr>
            <a:spLocks noChangeArrowheads="1"/>
          </p:cNvSpPr>
          <p:nvPr/>
        </p:nvSpPr>
        <p:spPr bwMode="auto">
          <a:xfrm>
            <a:off x="2071688" y="1547813"/>
            <a:ext cx="9144000" cy="0"/>
          </a:xfrm>
          <a:prstGeom prst="rect">
            <a:avLst/>
          </a:prstGeom>
          <a:noFill/>
          <a:ln w="9525">
            <a:noFill/>
            <a:miter lim="800000"/>
            <a:headEnd/>
            <a:tailEnd/>
          </a:ln>
          <a:effectLst/>
        </p:spPr>
        <p:txBody>
          <a:bodyPr>
            <a:spAutoFit/>
          </a:bodyPr>
          <a:lstStyle/>
          <a:p>
            <a:endParaRPr lang="en-US"/>
          </a:p>
        </p:txBody>
      </p:sp>
      <p:graphicFrame>
        <p:nvGraphicFramePr>
          <p:cNvPr id="27827" name="Group 179"/>
          <p:cNvGraphicFramePr>
            <a:graphicFrameLocks noGrp="1"/>
          </p:cNvGraphicFramePr>
          <p:nvPr/>
        </p:nvGraphicFramePr>
        <p:xfrm>
          <a:off x="762000" y="1219200"/>
          <a:ext cx="8382000" cy="5204460"/>
        </p:xfrm>
        <a:graphic>
          <a:graphicData uri="http://schemas.openxmlformats.org/drawingml/2006/table">
            <a:tbl>
              <a:tblPr/>
              <a:tblGrid>
                <a:gridCol w="2794000"/>
                <a:gridCol w="2794000"/>
                <a:gridCol w="2794000"/>
              </a:tblGrid>
              <a:tr h="1047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smtClean="0">
                          <a:ln>
                            <a:noFill/>
                          </a:ln>
                          <a:solidFill>
                            <a:schemeClr val="bg1"/>
                          </a:solidFill>
                          <a:effectLst/>
                          <a:latin typeface="Arial" charset="0"/>
                        </a:rPr>
                        <a:t>Openers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smtClean="0">
                          <a:ln>
                            <a:noFill/>
                          </a:ln>
                          <a:solidFill>
                            <a:schemeClr val="bg1"/>
                          </a:solidFill>
                          <a:effectLst/>
                          <a:latin typeface="Arial" charset="0"/>
                        </a:rPr>
                        <a:t>Closers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1098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smtClean="0">
                          <a:ln>
                            <a:noFill/>
                          </a:ln>
                          <a:solidFill>
                            <a:schemeClr val="bg1"/>
                          </a:solidFill>
                          <a:effectLst/>
                          <a:latin typeface="Arial" charset="0"/>
                        </a:rPr>
                        <a:t>Physical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Injury Extent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Inappropriate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    Activity Level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Tension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Medication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Counter-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    stimulation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1047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smtClean="0">
                          <a:ln>
                            <a:noFill/>
                          </a:ln>
                          <a:solidFill>
                            <a:schemeClr val="bg1"/>
                          </a:solidFill>
                          <a:effectLst/>
                          <a:latin typeface="Arial" charset="0"/>
                        </a:rPr>
                        <a:t>Affective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Anxiety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Depression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Positive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     Emotions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Relaxation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1047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1" i="0" u="sng" strike="noStrike" cap="none" normalizeH="0" baseline="0" smtClean="0">
                          <a:ln>
                            <a:noFill/>
                          </a:ln>
                          <a:solidFill>
                            <a:schemeClr val="bg1"/>
                          </a:solidFill>
                          <a:effectLst/>
                          <a:latin typeface="Arial" charset="0"/>
                        </a:rPr>
                        <a:t>Mental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Focus on Pain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Boredom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Concentration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bg1"/>
                          </a:solidFill>
                          <a:effectLst/>
                          <a:latin typeface="Arial" charset="0"/>
                        </a:rPr>
                        <a:t>Involvement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26EDF05C-0B8C-4EC8-8E64-41DBAC861A12}" type="slidenum">
              <a:rPr lang="en-US"/>
              <a:pPr/>
              <a:t>16</a:t>
            </a:fld>
            <a:endParaRPr lang="en-US"/>
          </a:p>
        </p:txBody>
      </p:sp>
      <p:sp>
        <p:nvSpPr>
          <p:cNvPr id="55298" name="Rectangle 2"/>
          <p:cNvSpPr>
            <a:spLocks noGrp="1" noChangeArrowheads="1"/>
          </p:cNvSpPr>
          <p:nvPr>
            <p:ph type="title"/>
          </p:nvPr>
        </p:nvSpPr>
        <p:spPr>
          <a:xfrm>
            <a:off x="0" y="838200"/>
            <a:ext cx="3352800" cy="5715000"/>
          </a:xfrm>
        </p:spPr>
        <p:txBody>
          <a:bodyPr/>
          <a:lstStyle/>
          <a:p>
            <a:r>
              <a:rPr lang="en-US" sz="3600"/>
              <a:t>The 4-Stage Integrated Model</a:t>
            </a:r>
            <a:r>
              <a:rPr lang="en-US"/>
              <a:t> </a:t>
            </a:r>
            <a:br>
              <a:rPr lang="en-US"/>
            </a:br>
            <a:r>
              <a:rPr lang="en-US" sz="1800"/>
              <a:t>(Price, 1988; Wade, Dougherty, &amp; Archer, 1996)</a:t>
            </a:r>
          </a:p>
        </p:txBody>
      </p:sp>
      <p:pic>
        <p:nvPicPr>
          <p:cNvPr id="55301" name="Picture 5" descr="~AUT0005"/>
          <p:cNvPicPr>
            <a:picLocks noChangeAspect="1" noChangeArrowheads="1"/>
          </p:cNvPicPr>
          <p:nvPr/>
        </p:nvPicPr>
        <p:blipFill>
          <a:blip r:embed="rId3" cstate="print"/>
          <a:srcRect/>
          <a:stretch>
            <a:fillRect/>
          </a:stretch>
        </p:blipFill>
        <p:spPr bwMode="auto">
          <a:xfrm>
            <a:off x="3200400" y="228600"/>
            <a:ext cx="5657850" cy="6629400"/>
          </a:xfrm>
          <a:prstGeom prst="rect">
            <a:avLst/>
          </a:prstGeom>
          <a:solidFill>
            <a:schemeClr val="tx2"/>
          </a:solidFill>
          <a:ln w="9525">
            <a:noFill/>
            <a:miter lim="800000"/>
            <a:headEnd/>
            <a:tailEnd/>
          </a:ln>
          <a:effectLst/>
        </p:spPr>
      </p:pic>
      <p:pic>
        <p:nvPicPr>
          <p:cNvPr id="55302" name="Pain Snips-Right to sing the blues 1.wav">
            <a:hlinkClick r:id="" action="ppaction://media"/>
          </p:cNvPr>
          <p:cNvPicPr>
            <a:picLocks noRot="1" noChangeAspect="1" noChangeArrowheads="1"/>
          </p:cNvPicPr>
          <p:nvPr>
            <a:audioFile r:link="rId1"/>
          </p:nvPr>
        </p:nvPicPr>
        <p:blipFill>
          <a:blip r:embed="rId4"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000" fill="hold"/>
                                        <p:tgtEl>
                                          <p:spTgt spid="5530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5302"/>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786F6FB7-086E-47ED-89C6-0614ABF3B0E6}" type="slidenum">
              <a:rPr lang="en-US" smtClean="0">
                <a:latin typeface="Arial" pitchFamily="34" charset="0"/>
                <a:ea typeface="ＭＳ Ｐゴシック"/>
                <a:cs typeface="ＭＳ Ｐゴシック"/>
              </a:rPr>
              <a:pPr/>
              <a:t>17</a:t>
            </a:fld>
            <a:endParaRPr lang="en-US" smtClean="0">
              <a:latin typeface="Arial" pitchFamily="34" charset="0"/>
              <a:ea typeface="ＭＳ Ｐゴシック"/>
              <a:cs typeface="ＭＳ Ｐゴシック"/>
            </a:endParaRPr>
          </a:p>
        </p:txBody>
      </p:sp>
      <p:sp>
        <p:nvSpPr>
          <p:cNvPr id="9219" name="Rectangle 2"/>
          <p:cNvSpPr>
            <a:spLocks noGrp="1" noChangeArrowheads="1"/>
          </p:cNvSpPr>
          <p:nvPr>
            <p:ph type="title"/>
          </p:nvPr>
        </p:nvSpPr>
        <p:spPr>
          <a:xfrm>
            <a:off x="2438400" y="1295400"/>
            <a:ext cx="6553200" cy="849313"/>
          </a:xfrm>
        </p:spPr>
        <p:txBody>
          <a:bodyPr/>
          <a:lstStyle/>
          <a:p>
            <a:pPr eaLnBrk="1" hangingPunct="1"/>
            <a:r>
              <a:rPr lang="en-US" sz="3600" dirty="0" smtClean="0">
                <a:ea typeface="ＭＳ Ｐゴシック"/>
              </a:rPr>
              <a:t>Why Integrate </a:t>
            </a:r>
            <a:br>
              <a:rPr lang="en-US" sz="3600" dirty="0" smtClean="0">
                <a:ea typeface="ＭＳ Ｐゴシック"/>
              </a:rPr>
            </a:br>
            <a:endParaRPr lang="en-US" sz="3600" dirty="0" smtClean="0">
              <a:ea typeface="ＭＳ Ｐゴシック"/>
            </a:endParaRPr>
          </a:p>
        </p:txBody>
      </p:sp>
      <p:sp>
        <p:nvSpPr>
          <p:cNvPr id="9220" name="Rectangle 3"/>
          <p:cNvSpPr>
            <a:spLocks noGrp="1" noChangeArrowheads="1"/>
          </p:cNvSpPr>
          <p:nvPr>
            <p:ph type="body" idx="1"/>
          </p:nvPr>
        </p:nvSpPr>
        <p:spPr>
          <a:xfrm>
            <a:off x="1371600" y="2514600"/>
            <a:ext cx="7620000" cy="3200400"/>
          </a:xfrm>
        </p:spPr>
        <p:txBody>
          <a:bodyPr/>
          <a:lstStyle/>
          <a:p>
            <a:pPr lvl="1" eaLnBrk="1" hangingPunct="1"/>
            <a:r>
              <a:rPr lang="en-US" sz="2400" dirty="0" smtClean="0">
                <a:ea typeface="ＭＳ Ｐゴシック"/>
              </a:rPr>
              <a:t>50% of the VA population suffers CP.</a:t>
            </a:r>
          </a:p>
          <a:p>
            <a:pPr lvl="1" eaLnBrk="1" hangingPunct="1"/>
            <a:r>
              <a:rPr lang="en-US" sz="2400" dirty="0" smtClean="0">
                <a:ea typeface="ＭＳ Ｐゴシック"/>
              </a:rPr>
              <a:t>Primary Care handles pain management longitudinally.</a:t>
            </a:r>
          </a:p>
          <a:p>
            <a:pPr lvl="1" eaLnBrk="1" hangingPunct="1"/>
            <a:r>
              <a:rPr lang="en-US" sz="2400" dirty="0" smtClean="0">
                <a:ea typeface="ＭＳ Ｐゴシック"/>
              </a:rPr>
              <a:t>Behavioral aspects around Pain Management:</a:t>
            </a:r>
          </a:p>
          <a:p>
            <a:pPr lvl="2" eaLnBrk="1" hangingPunct="1"/>
            <a:r>
              <a:rPr lang="en-US" sz="2000" dirty="0" smtClean="0">
                <a:ea typeface="ＭＳ Ｐゴシック"/>
              </a:rPr>
              <a:t>Always #1 PC need on NGP and needs assessments</a:t>
            </a:r>
          </a:p>
          <a:p>
            <a:pPr lvl="1" eaLnBrk="1" hangingPunct="1"/>
            <a:r>
              <a:rPr lang="en-US" sz="2400" dirty="0" smtClean="0">
                <a:ea typeface="ＭＳ Ｐゴシック"/>
              </a:rPr>
              <a:t>No-shows for ancillary referrals are high. </a:t>
            </a:r>
          </a:p>
          <a:p>
            <a:pPr lvl="1" eaLnBrk="1" hangingPunct="1"/>
            <a:endParaRPr lang="en-US" sz="2400" dirty="0" smtClean="0">
              <a:ea typeface="ＭＳ Ｐゴシック"/>
            </a:endParaRPr>
          </a:p>
          <a:p>
            <a:pPr lvl="1" eaLnBrk="1" hangingPunct="1"/>
            <a:endParaRPr lang="en-US" sz="2400" dirty="0" smtClean="0">
              <a:ea typeface="ＭＳ Ｐゴシック"/>
            </a:endParaRPr>
          </a:p>
          <a:p>
            <a:pPr lvl="1" eaLnBrk="1" hangingPunct="1"/>
            <a:endParaRPr lang="en-US" sz="2400" dirty="0" smtClean="0">
              <a:ea typeface="ＭＳ Ｐゴシック"/>
            </a:endParaRPr>
          </a:p>
        </p:txBody>
      </p:sp>
      <p:pic>
        <p:nvPicPr>
          <p:cNvPr id="12294" name="Pain Snip- YAKETT~1.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760" fill="hold"/>
                                        <p:tgtEl>
                                          <p:spTgt spid="1229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294"/>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a:rPr>
              <a:t>MHI Pain Strategy</a:t>
            </a:r>
            <a:endParaRPr lang="en-US" dirty="0"/>
          </a:p>
        </p:txBody>
      </p:sp>
      <p:sp>
        <p:nvSpPr>
          <p:cNvPr id="3" name="Content Placeholder 2"/>
          <p:cNvSpPr>
            <a:spLocks noGrp="1"/>
          </p:cNvSpPr>
          <p:nvPr>
            <p:ph idx="1"/>
          </p:nvPr>
        </p:nvSpPr>
        <p:spPr/>
        <p:txBody>
          <a:bodyPr/>
          <a:lstStyle/>
          <a:p>
            <a:pPr lvl="1" eaLnBrk="1" hangingPunct="1"/>
            <a:r>
              <a:rPr lang="en-US" sz="2400" dirty="0" smtClean="0">
                <a:ea typeface="ＭＳ Ｐゴシック"/>
              </a:rPr>
              <a:t>No referral needed</a:t>
            </a:r>
          </a:p>
          <a:p>
            <a:pPr lvl="1" eaLnBrk="1" hangingPunct="1"/>
            <a:r>
              <a:rPr lang="en-US" sz="2400" dirty="0" smtClean="0">
                <a:ea typeface="ＭＳ Ｐゴシック"/>
              </a:rPr>
              <a:t>MHI Screens/Triages – Open-Access</a:t>
            </a:r>
          </a:p>
          <a:p>
            <a:pPr lvl="1" eaLnBrk="1" hangingPunct="1"/>
            <a:r>
              <a:rPr lang="en-US" sz="2400" dirty="0" smtClean="0">
                <a:ea typeface="ＭＳ Ｐゴシック"/>
              </a:rPr>
              <a:t>Moves to group/</a:t>
            </a:r>
            <a:r>
              <a:rPr lang="en-US" sz="2400" dirty="0" err="1" smtClean="0">
                <a:ea typeface="ＭＳ Ｐゴシック"/>
              </a:rPr>
              <a:t>BMed</a:t>
            </a:r>
            <a:r>
              <a:rPr lang="en-US" sz="2400" dirty="0" smtClean="0">
                <a:ea typeface="ＭＳ Ｐゴシック"/>
              </a:rPr>
              <a:t> in Same Week</a:t>
            </a:r>
          </a:p>
          <a:p>
            <a:pPr lvl="1" eaLnBrk="1" hangingPunct="1"/>
            <a:r>
              <a:rPr lang="en-US" sz="2400" dirty="0" smtClean="0">
                <a:ea typeface="ＭＳ Ｐゴシック"/>
              </a:rPr>
              <a:t>MI/Integrated support around adherence issues</a:t>
            </a:r>
          </a:p>
          <a:p>
            <a:endParaRPr lang="en-US" dirty="0"/>
          </a:p>
        </p:txBody>
      </p:sp>
      <p:sp>
        <p:nvSpPr>
          <p:cNvPr id="4" name="Slide Number Placeholder 3"/>
          <p:cNvSpPr>
            <a:spLocks noGrp="1"/>
          </p:cNvSpPr>
          <p:nvPr>
            <p:ph type="sldNum" sz="quarter" idx="12"/>
          </p:nvPr>
        </p:nvSpPr>
        <p:spPr/>
        <p:txBody>
          <a:bodyPr/>
          <a:lstStyle/>
          <a:p>
            <a:pPr>
              <a:defRPr/>
            </a:pPr>
            <a:fld id="{F5E3FB9A-8F04-4847-800B-FEAE8A1C7D5B}"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066800"/>
            <a:ext cx="7543800" cy="884238"/>
          </a:xfrm>
        </p:spPr>
        <p:txBody>
          <a:bodyPr/>
          <a:lstStyle/>
          <a:p>
            <a:r>
              <a:rPr lang="en-US" dirty="0" smtClean="0"/>
              <a:t>Rules for Group Inclusion</a:t>
            </a:r>
            <a:endParaRPr lang="en-US" dirty="0"/>
          </a:p>
        </p:txBody>
      </p:sp>
      <p:sp>
        <p:nvSpPr>
          <p:cNvPr id="3" name="Content Placeholder 2"/>
          <p:cNvSpPr>
            <a:spLocks noGrp="1"/>
          </p:cNvSpPr>
          <p:nvPr>
            <p:ph idx="1"/>
          </p:nvPr>
        </p:nvSpPr>
        <p:spPr>
          <a:xfrm>
            <a:off x="1371600" y="2057400"/>
            <a:ext cx="7391400" cy="4038600"/>
          </a:xfrm>
        </p:spPr>
        <p:txBody>
          <a:bodyPr/>
          <a:lstStyle/>
          <a:p>
            <a:pPr>
              <a:buNone/>
            </a:pPr>
            <a:r>
              <a:rPr lang="en-US" sz="1800" dirty="0" smtClean="0">
                <a:ea typeface="ＭＳ Ｐゴシック"/>
              </a:rPr>
              <a:t>Patients must:</a:t>
            </a:r>
          </a:p>
          <a:p>
            <a:pPr lvl="1">
              <a:buFont typeface="Arial" pitchFamily="34" charset="0"/>
              <a:buChar char="•"/>
            </a:pPr>
            <a:r>
              <a:rPr lang="en-US" sz="1800" dirty="0" smtClean="0">
                <a:ea typeface="ＭＳ Ｐゴシック"/>
              </a:rPr>
              <a:t>Express willingness and motivation to attend </a:t>
            </a:r>
          </a:p>
          <a:p>
            <a:pPr lvl="1">
              <a:buFont typeface="Arial" pitchFamily="34" charset="0"/>
              <a:buChar char="•"/>
            </a:pPr>
            <a:r>
              <a:rPr lang="en-US" sz="1800" dirty="0" smtClean="0">
                <a:ea typeface="ＭＳ Ｐゴシック"/>
              </a:rPr>
              <a:t>Be free of active substance or alcohol abuse or dependence</a:t>
            </a:r>
          </a:p>
          <a:p>
            <a:pPr lvl="1">
              <a:buFont typeface="Arial" pitchFamily="34" charset="0"/>
              <a:buChar char="•"/>
            </a:pPr>
            <a:r>
              <a:rPr lang="en-US" sz="1800" dirty="0" smtClean="0">
                <a:ea typeface="ＭＳ Ｐゴシック"/>
              </a:rPr>
              <a:t>Be in concurrent, active, effective treatment if they meet criteria for any mental disorder (including personality disorders)</a:t>
            </a:r>
          </a:p>
          <a:p>
            <a:pPr lvl="1">
              <a:buFont typeface="Arial" pitchFamily="34" charset="0"/>
              <a:buChar char="•"/>
            </a:pPr>
            <a:r>
              <a:rPr lang="en-US" sz="1800" dirty="0" smtClean="0">
                <a:ea typeface="ＭＳ Ｐゴシック"/>
              </a:rPr>
              <a:t>Be free of active current psychosis, mania, suicidal or homicidal ideation.</a:t>
            </a:r>
          </a:p>
          <a:p>
            <a:pPr lvl="2">
              <a:buFont typeface="Arial" pitchFamily="34" charset="0"/>
              <a:buChar char="•"/>
            </a:pPr>
            <a:r>
              <a:rPr lang="en-US" sz="1800" dirty="0" smtClean="0">
                <a:ea typeface="ＭＳ Ｐゴシック"/>
              </a:rPr>
              <a:t>These conditions will need to be stabilized in specialty mental health care prior to pain group admission</a:t>
            </a:r>
          </a:p>
          <a:p>
            <a:pPr>
              <a:buNone/>
            </a:pPr>
            <a:r>
              <a:rPr lang="en-US" sz="1800" dirty="0" smtClean="0">
                <a:ea typeface="ＭＳ Ｐゴシック"/>
              </a:rPr>
              <a:t>Limitations of treatment:</a:t>
            </a:r>
          </a:p>
          <a:p>
            <a:pPr lvl="1">
              <a:buFont typeface="Arial" pitchFamily="34" charset="0"/>
              <a:buChar char="•"/>
            </a:pPr>
            <a:r>
              <a:rPr lang="en-US" sz="1800" dirty="0" smtClean="0">
                <a:ea typeface="ＭＳ Ｐゴシック"/>
              </a:rPr>
              <a:t>It can be helpful to inform patients during the screening encounter that we are not prescribers and do not offer medications, surgeries, and that we cannot influence medical decisions. </a:t>
            </a:r>
          </a:p>
          <a:p>
            <a:endParaRPr lang="en-US" sz="2000" dirty="0"/>
          </a:p>
        </p:txBody>
      </p:sp>
      <p:sp>
        <p:nvSpPr>
          <p:cNvPr id="4" name="Slide Number Placeholder 3"/>
          <p:cNvSpPr>
            <a:spLocks noGrp="1"/>
          </p:cNvSpPr>
          <p:nvPr>
            <p:ph type="sldNum" sz="quarter" idx="12"/>
          </p:nvPr>
        </p:nvSpPr>
        <p:spPr/>
        <p:txBody>
          <a:bodyPr/>
          <a:lstStyle/>
          <a:p>
            <a:pPr>
              <a:defRPr/>
            </a:pPr>
            <a:fld id="{F5E3FB9A-8F04-4847-800B-FEAE8A1C7D5B}" type="slidenum">
              <a:rPr lang="en-US" smtClean="0"/>
              <a:pPr>
                <a:defRPr/>
              </a:pPr>
              <a:t>19</a:t>
            </a:fld>
            <a:endParaRPr lang="en-US" dirty="0"/>
          </a:p>
        </p:txBody>
      </p:sp>
      <p:pic>
        <p:nvPicPr>
          <p:cNvPr id="5" name="Pain Snip- CULTURE1.WAV">
            <a:hlinkClick r:id="" action="ppaction://media"/>
          </p:cNvPr>
          <p:cNvPicPr>
            <a:picLocks noRot="1" noChangeAspect="1"/>
          </p:cNvPicPr>
          <p:nvPr>
            <a:wavAudioFile r:embed="rId1" name="Pain Snip- CULTURE1.WAV"/>
          </p:nvPr>
        </p:nvPicPr>
        <p:blipFill>
          <a:blip r:embed="rId3" cstate="print"/>
          <a:stretch>
            <a:fillRect/>
          </a:stretch>
        </p:blipFill>
        <p:spPr>
          <a:xfrm>
            <a:off x="8686800" y="6324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3A86604C-8D85-4E77-8BCD-802399BAA79A}" type="slidenum">
              <a:rPr lang="en-US"/>
              <a:pPr/>
              <a:t>2</a:t>
            </a:fld>
            <a:endParaRPr lang="en-US"/>
          </a:p>
        </p:txBody>
      </p:sp>
      <p:sp>
        <p:nvSpPr>
          <p:cNvPr id="3074" name="Rectangle 2"/>
          <p:cNvSpPr>
            <a:spLocks noGrp="1" noChangeArrowheads="1"/>
          </p:cNvSpPr>
          <p:nvPr>
            <p:ph type="title"/>
          </p:nvPr>
        </p:nvSpPr>
        <p:spPr>
          <a:xfrm>
            <a:off x="2057400" y="1676400"/>
            <a:ext cx="7086600" cy="468313"/>
          </a:xfrm>
        </p:spPr>
        <p:txBody>
          <a:bodyPr/>
          <a:lstStyle/>
          <a:p>
            <a:r>
              <a:rPr lang="en-US" dirty="0"/>
              <a:t>Learning Objectives</a:t>
            </a:r>
          </a:p>
        </p:txBody>
      </p:sp>
      <p:sp>
        <p:nvSpPr>
          <p:cNvPr id="3075" name="Rectangle 3"/>
          <p:cNvSpPr>
            <a:spLocks noGrp="1" noChangeArrowheads="1"/>
          </p:cNvSpPr>
          <p:nvPr>
            <p:ph type="body" sz="half" idx="1"/>
          </p:nvPr>
        </p:nvSpPr>
        <p:spPr>
          <a:xfrm>
            <a:off x="2057400" y="2590800"/>
            <a:ext cx="6248400" cy="3124200"/>
          </a:xfrm>
        </p:spPr>
        <p:txBody>
          <a:bodyPr/>
          <a:lstStyle/>
          <a:p>
            <a:r>
              <a:rPr lang="en-US" sz="2800" dirty="0"/>
              <a:t>Theoretical and historical influences.</a:t>
            </a:r>
          </a:p>
          <a:p>
            <a:r>
              <a:rPr lang="en-US" sz="2800" dirty="0"/>
              <a:t>Knowledge of assessment strategies and criteria.</a:t>
            </a:r>
          </a:p>
          <a:p>
            <a:r>
              <a:rPr lang="en-US" sz="2800" dirty="0"/>
              <a:t>Familiarity with treatment strategies.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828800" y="381000"/>
          <a:ext cx="73152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4"/>
          <p:cNvGraphicFramePr>
            <a:graphicFrameLocks/>
          </p:cNvGraphicFramePr>
          <p:nvPr/>
        </p:nvGraphicFramePr>
        <p:xfrm>
          <a:off x="-152400" y="2133600"/>
          <a:ext cx="5181600" cy="4191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Title 1"/>
          <p:cNvSpPr>
            <a:spLocks noGrp="1"/>
          </p:cNvSpPr>
          <p:nvPr>
            <p:ph type="title"/>
          </p:nvPr>
        </p:nvSpPr>
        <p:spPr>
          <a:xfrm>
            <a:off x="304800" y="685800"/>
            <a:ext cx="3352800" cy="3048000"/>
          </a:xfrm>
        </p:spPr>
        <p:txBody>
          <a:bodyPr>
            <a:scene3d>
              <a:camera prst="orthographicFront"/>
              <a:lightRig rig="threePt" dir="t"/>
            </a:scene3d>
            <a:sp3d extrusionH="381000">
              <a:bevelB w="38100" h="38100" prst="relaxedInset"/>
            </a:sp3d>
          </a:bodyPr>
          <a:lstStyle/>
          <a:p>
            <a:r>
              <a:rPr lang="en-US" dirty="0" smtClean="0"/>
              <a:t>Pain Psychology Triage in Primary Care</a:t>
            </a:r>
            <a:endParaRPr lang="en-US" dirty="0"/>
          </a:p>
        </p:txBody>
      </p:sp>
      <p:sp>
        <p:nvSpPr>
          <p:cNvPr id="4" name="Slide Number Placeholder 3"/>
          <p:cNvSpPr>
            <a:spLocks noGrp="1"/>
          </p:cNvSpPr>
          <p:nvPr>
            <p:ph type="sldNum" sz="quarter" idx="12"/>
          </p:nvPr>
        </p:nvSpPr>
        <p:spPr/>
        <p:txBody>
          <a:bodyPr/>
          <a:lstStyle/>
          <a:p>
            <a:pPr>
              <a:defRPr/>
            </a:pPr>
            <a:fld id="{F5E3FB9A-8F04-4847-800B-FEAE8A1C7D5B}"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239000" cy="1066800"/>
          </a:xfrm>
        </p:spPr>
        <p:txBody>
          <a:bodyPr/>
          <a:lstStyle/>
          <a:p>
            <a:r>
              <a:rPr lang="en-US" dirty="0" smtClean="0"/>
              <a:t>Pain Psychology Triage in Primary Care</a:t>
            </a:r>
            <a:endParaRPr lang="en-US" dirty="0"/>
          </a:p>
        </p:txBody>
      </p:sp>
      <p:graphicFrame>
        <p:nvGraphicFramePr>
          <p:cNvPr id="5" name="Content Placeholder 4"/>
          <p:cNvGraphicFramePr>
            <a:graphicFrameLocks noGrp="1"/>
          </p:cNvGraphicFramePr>
          <p:nvPr>
            <p:ph idx="1"/>
          </p:nvPr>
        </p:nvGraphicFramePr>
        <p:xfrm>
          <a:off x="1524000" y="2590800"/>
          <a:ext cx="7620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F5E3FB9A-8F04-4847-800B-FEAE8A1C7D5B}"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363E9B36-9FA2-49B0-8398-020FAF63CBC5}" type="slidenum">
              <a:rPr lang="en-US" smtClean="0">
                <a:latin typeface="Arial" pitchFamily="34" charset="0"/>
                <a:ea typeface="ＭＳ Ｐゴシック"/>
                <a:cs typeface="ＭＳ Ｐゴシック"/>
              </a:rPr>
              <a:pPr/>
              <a:t>22</a:t>
            </a:fld>
            <a:endParaRPr lang="en-US" smtClean="0">
              <a:latin typeface="Arial" pitchFamily="34" charset="0"/>
              <a:ea typeface="ＭＳ Ｐゴシック"/>
              <a:cs typeface="ＭＳ Ｐゴシック"/>
            </a:endParaRPr>
          </a:p>
        </p:txBody>
      </p:sp>
      <p:sp>
        <p:nvSpPr>
          <p:cNvPr id="10243" name="Rectangle 2"/>
          <p:cNvSpPr>
            <a:spLocks noGrp="1" noChangeArrowheads="1"/>
          </p:cNvSpPr>
          <p:nvPr>
            <p:ph type="title"/>
          </p:nvPr>
        </p:nvSpPr>
        <p:spPr>
          <a:xfrm>
            <a:off x="1828800" y="533400"/>
            <a:ext cx="7086600" cy="925513"/>
          </a:xfrm>
        </p:spPr>
        <p:txBody>
          <a:bodyPr/>
          <a:lstStyle/>
          <a:p>
            <a:pPr eaLnBrk="1" hangingPunct="1"/>
            <a:r>
              <a:rPr lang="en-US" sz="3600" smtClean="0">
                <a:ea typeface="ＭＳ Ｐゴシック"/>
              </a:rPr>
              <a:t>Key MI Issues</a:t>
            </a:r>
          </a:p>
        </p:txBody>
      </p:sp>
      <p:sp>
        <p:nvSpPr>
          <p:cNvPr id="10244" name="Rectangle 3"/>
          <p:cNvSpPr>
            <a:spLocks noGrp="1" noChangeArrowheads="1"/>
          </p:cNvSpPr>
          <p:nvPr>
            <p:ph type="body" idx="1"/>
          </p:nvPr>
        </p:nvSpPr>
        <p:spPr>
          <a:xfrm>
            <a:off x="914400" y="1447800"/>
            <a:ext cx="8229600" cy="4800600"/>
          </a:xfrm>
        </p:spPr>
        <p:txBody>
          <a:bodyPr/>
          <a:lstStyle/>
          <a:p>
            <a:pPr lvl="1" eaLnBrk="1" hangingPunct="1"/>
            <a:r>
              <a:rPr lang="en-US" smtClean="0">
                <a:ea typeface="ＭＳ Ｐゴシック"/>
              </a:rPr>
              <a:t>Agenda setting/active listening.</a:t>
            </a:r>
          </a:p>
          <a:p>
            <a:pPr lvl="1" eaLnBrk="1" hangingPunct="1"/>
            <a:r>
              <a:rPr lang="en-US" smtClean="0">
                <a:ea typeface="ＭＳ Ｐゴシック"/>
                <a:sym typeface="Symbol" pitchFamily="18" charset="2"/>
              </a:rPr>
              <a:t> referral may r</a:t>
            </a:r>
            <a:r>
              <a:rPr lang="en-US" smtClean="0">
                <a:ea typeface="ＭＳ Ｐゴシック"/>
              </a:rPr>
              <a:t>einforce fear that provider believes its “all in my head.”</a:t>
            </a:r>
          </a:p>
          <a:p>
            <a:pPr lvl="1" eaLnBrk="1" hangingPunct="1"/>
            <a:r>
              <a:rPr lang="en-US" smtClean="0">
                <a:ea typeface="ＭＳ Ｐゴシック"/>
              </a:rPr>
              <a:t>Convey that pain influences most aspects of life.</a:t>
            </a:r>
          </a:p>
          <a:p>
            <a:pPr lvl="1" eaLnBrk="1" hangingPunct="1"/>
            <a:r>
              <a:rPr lang="en-US" smtClean="0">
                <a:ea typeface="ＭＳ Ｐゴシック"/>
              </a:rPr>
              <a:t>Full psychophysiological understanding.</a:t>
            </a:r>
          </a:p>
          <a:p>
            <a:pPr lvl="1" eaLnBrk="1" hangingPunct="1"/>
            <a:r>
              <a:rPr lang="en-US" smtClean="0">
                <a:ea typeface="ＭＳ Ｐゴシック"/>
              </a:rPr>
              <a:t>“Behavioral medicine” vs. “Psychological evaluation”</a:t>
            </a:r>
          </a:p>
          <a:p>
            <a:pPr lvl="1" eaLnBrk="1" hangingPunct="1"/>
            <a:r>
              <a:rPr lang="en-US" smtClean="0">
                <a:ea typeface="ＭＳ Ｐゴシック"/>
              </a:rPr>
              <a:t>Stress interferes with physical recovery.</a:t>
            </a:r>
          </a:p>
          <a:p>
            <a:pPr lvl="1" eaLnBrk="1" hangingPunct="1"/>
            <a:r>
              <a:rPr lang="en-US" smtClean="0">
                <a:ea typeface="ＭＳ Ｐゴシック"/>
              </a:rPr>
              <a:t>Limitations of treatment.</a:t>
            </a:r>
          </a:p>
        </p:txBody>
      </p:sp>
      <p:pic>
        <p:nvPicPr>
          <p:cNvPr id="12294" name="Pain Snip- YAKETT~1.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760" fill="hold"/>
                                        <p:tgtEl>
                                          <p:spTgt spid="1229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294"/>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965C9F9-10E8-4432-BB71-909B09209E93}" type="slidenum">
              <a:rPr lang="en-US"/>
              <a:pPr/>
              <a:t>23</a:t>
            </a:fld>
            <a:endParaRPr lang="en-US"/>
          </a:p>
        </p:txBody>
      </p:sp>
      <p:sp>
        <p:nvSpPr>
          <p:cNvPr id="101378" name="Rectangle 2"/>
          <p:cNvSpPr>
            <a:spLocks noGrp="1" noChangeArrowheads="1"/>
          </p:cNvSpPr>
          <p:nvPr>
            <p:ph type="title"/>
          </p:nvPr>
        </p:nvSpPr>
        <p:spPr>
          <a:xfrm>
            <a:off x="1676400" y="1066800"/>
            <a:ext cx="7086600" cy="433388"/>
          </a:xfrm>
        </p:spPr>
        <p:txBody>
          <a:bodyPr/>
          <a:lstStyle/>
          <a:p>
            <a:r>
              <a:rPr lang="en-US" sz="3600">
                <a:cs typeface="Times New Roman" pitchFamily="18" charset="0"/>
              </a:rPr>
              <a:t>The Waddell Signs</a:t>
            </a:r>
          </a:p>
        </p:txBody>
      </p:sp>
      <p:sp>
        <p:nvSpPr>
          <p:cNvPr id="101379" name="Rectangle 3"/>
          <p:cNvSpPr>
            <a:spLocks noGrp="1" noChangeArrowheads="1"/>
          </p:cNvSpPr>
          <p:nvPr>
            <p:ph type="body" idx="1"/>
          </p:nvPr>
        </p:nvSpPr>
        <p:spPr>
          <a:xfrm>
            <a:off x="1752600" y="1752600"/>
            <a:ext cx="7086600" cy="3124200"/>
          </a:xfrm>
        </p:spPr>
        <p:txBody>
          <a:bodyPr/>
          <a:lstStyle/>
          <a:p>
            <a:pPr>
              <a:lnSpc>
                <a:spcPct val="90000"/>
              </a:lnSpc>
            </a:pPr>
            <a:r>
              <a:rPr lang="en-US" sz="2800">
                <a:cs typeface="Times New Roman" pitchFamily="18" charset="0"/>
              </a:rPr>
              <a:t>Tail bone pain in a patient with a back injury.</a:t>
            </a:r>
          </a:p>
          <a:p>
            <a:pPr>
              <a:lnSpc>
                <a:spcPct val="90000"/>
              </a:lnSpc>
            </a:pPr>
            <a:r>
              <a:rPr lang="en-US" sz="2800">
                <a:cs typeface="Times New Roman" pitchFamily="18" charset="0"/>
              </a:rPr>
              <a:t>Whole leg pain except diabetic or alcoholic neuropathy.</a:t>
            </a:r>
          </a:p>
          <a:p>
            <a:pPr>
              <a:lnSpc>
                <a:spcPct val="90000"/>
              </a:lnSpc>
            </a:pPr>
            <a:r>
              <a:rPr lang="en-US" sz="2800">
                <a:cs typeface="Times New Roman" pitchFamily="18" charset="0"/>
              </a:rPr>
              <a:t>Whole leg numbness, except in diabetic or alcoholic neuropathy.</a:t>
            </a:r>
          </a:p>
          <a:p>
            <a:pPr>
              <a:lnSpc>
                <a:spcPct val="90000"/>
              </a:lnSpc>
            </a:pPr>
            <a:r>
              <a:rPr lang="en-US" sz="2800">
                <a:cs typeface="Times New Roman" pitchFamily="18" charset="0"/>
              </a:rPr>
              <a:t>Whole leg giving way.</a:t>
            </a:r>
          </a:p>
          <a:p>
            <a:pPr>
              <a:lnSpc>
                <a:spcPct val="90000"/>
              </a:lnSpc>
            </a:pPr>
            <a:r>
              <a:rPr lang="en-US" sz="2800">
                <a:cs typeface="Times New Roman" pitchFamily="18" charset="0"/>
              </a:rPr>
              <a:t>Absence of pain free periods.</a:t>
            </a:r>
          </a:p>
          <a:p>
            <a:pPr>
              <a:lnSpc>
                <a:spcPct val="90000"/>
              </a:lnSpc>
            </a:pPr>
            <a:r>
              <a:rPr lang="en-US" sz="2800">
                <a:cs typeface="Times New Roman" pitchFamily="18" charset="0"/>
              </a:rPr>
              <a:t>Intolerance and reactions to treatment.</a:t>
            </a:r>
            <a:endParaRPr lang="en-US" sz="2800"/>
          </a:p>
          <a:p>
            <a:pPr>
              <a:lnSpc>
                <a:spcPct val="90000"/>
              </a:lnSpc>
            </a:pPr>
            <a:r>
              <a:rPr lang="en-US" sz="2800">
                <a:cs typeface="Times New Roman" pitchFamily="18" charset="0"/>
              </a:rPr>
              <a:t>Hospital admission for simple low back pain.</a:t>
            </a:r>
          </a:p>
        </p:txBody>
      </p:sp>
      <p:pic>
        <p:nvPicPr>
          <p:cNvPr id="101381" name="Pain Snips- Silver hammer 1.wav">
            <a:hlinkClick r:id="" action="ppaction://media"/>
          </p:cNvPr>
          <p:cNvPicPr>
            <a:picLocks noRot="1" noChangeAspect="1" noChangeArrowheads="1"/>
          </p:cNvPicPr>
          <p:nvPr>
            <a:audioFile r:link="rId1"/>
          </p:nvPr>
        </p:nvPicPr>
        <p:blipFill>
          <a:blip r:embed="rId4"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563" fill="hold"/>
                                        <p:tgtEl>
                                          <p:spTgt spid="10138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1381"/>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28C6E1A-85F5-48CA-BDD9-675E28655D72}" type="slidenum">
              <a:rPr lang="en-US"/>
              <a:pPr/>
              <a:t>24</a:t>
            </a:fld>
            <a:endParaRPr lang="en-US"/>
          </a:p>
        </p:txBody>
      </p:sp>
      <p:sp>
        <p:nvSpPr>
          <p:cNvPr id="103426" name="Rectangle 2"/>
          <p:cNvSpPr>
            <a:spLocks noGrp="1" noChangeArrowheads="1"/>
          </p:cNvSpPr>
          <p:nvPr>
            <p:ph type="title"/>
          </p:nvPr>
        </p:nvSpPr>
        <p:spPr>
          <a:xfrm>
            <a:off x="1752600" y="1066800"/>
            <a:ext cx="7086600" cy="468313"/>
          </a:xfrm>
        </p:spPr>
        <p:txBody>
          <a:bodyPr/>
          <a:lstStyle/>
          <a:p>
            <a:r>
              <a:rPr lang="en-US"/>
              <a:t>Waddell Signs</a:t>
            </a:r>
          </a:p>
        </p:txBody>
      </p:sp>
      <p:sp>
        <p:nvSpPr>
          <p:cNvPr id="103427" name="Rectangle 3"/>
          <p:cNvSpPr>
            <a:spLocks noGrp="1" noChangeArrowheads="1"/>
          </p:cNvSpPr>
          <p:nvPr>
            <p:ph type="body" idx="1"/>
          </p:nvPr>
        </p:nvSpPr>
        <p:spPr>
          <a:xfrm>
            <a:off x="1676400" y="1981200"/>
            <a:ext cx="7086600" cy="3124200"/>
          </a:xfrm>
        </p:spPr>
        <p:txBody>
          <a:bodyPr/>
          <a:lstStyle/>
          <a:p>
            <a:r>
              <a:rPr lang="en-US">
                <a:cs typeface="Times New Roman" pitchFamily="18" charset="0"/>
              </a:rPr>
              <a:t>Waddell signs “do not directly measure faking, but point to psychological suffering or unconscious neurotic behavior. If patients with high Waddell scores do not receive psychological intervention, they probably will not improve”. - Waddell</a:t>
            </a:r>
          </a:p>
          <a:p>
            <a:endParaRPr lang="en-US"/>
          </a:p>
        </p:txBody>
      </p:sp>
      <p:pic>
        <p:nvPicPr>
          <p:cNvPr id="103429" name="Pain snip- Chumbawumba.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734" fill="hold"/>
                                        <p:tgtEl>
                                          <p:spTgt spid="1034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3429"/>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8496593-0C12-4E57-BD5D-670730B320CA}" type="slidenum">
              <a:rPr lang="en-US"/>
              <a:pPr/>
              <a:t>25</a:t>
            </a:fld>
            <a:endParaRPr lang="en-US"/>
          </a:p>
        </p:txBody>
      </p:sp>
      <p:sp>
        <p:nvSpPr>
          <p:cNvPr id="122882" name="Rectangle 2"/>
          <p:cNvSpPr>
            <a:spLocks noGrp="1" noChangeArrowheads="1"/>
          </p:cNvSpPr>
          <p:nvPr>
            <p:ph type="title"/>
          </p:nvPr>
        </p:nvSpPr>
        <p:spPr>
          <a:xfrm>
            <a:off x="762000" y="914400"/>
            <a:ext cx="8915400" cy="946150"/>
          </a:xfrm>
        </p:spPr>
        <p:txBody>
          <a:bodyPr/>
          <a:lstStyle/>
          <a:p>
            <a:r>
              <a:rPr lang="en-US" sz="2800" b="1">
                <a:latin typeface="Arial" charset="0"/>
              </a:rPr>
              <a:t>Signs of Narcotic Dependence &amp; “Drug Seeking”</a:t>
            </a:r>
            <a:r>
              <a:rPr lang="en-US" sz="2400">
                <a:latin typeface="Arial" charset="0"/>
              </a:rPr>
              <a:t> </a:t>
            </a:r>
            <a:br>
              <a:rPr lang="en-US" sz="2400">
                <a:latin typeface="Arial" charset="0"/>
              </a:rPr>
            </a:br>
            <a:endParaRPr lang="en-US" sz="2400">
              <a:latin typeface="Arial" charset="0"/>
            </a:endParaRPr>
          </a:p>
        </p:txBody>
      </p:sp>
      <p:sp>
        <p:nvSpPr>
          <p:cNvPr id="122883" name="Rectangle 3"/>
          <p:cNvSpPr>
            <a:spLocks noGrp="1" noChangeArrowheads="1"/>
          </p:cNvSpPr>
          <p:nvPr>
            <p:ph type="body" idx="1"/>
          </p:nvPr>
        </p:nvSpPr>
        <p:spPr>
          <a:xfrm>
            <a:off x="1600200" y="1828800"/>
            <a:ext cx="7848600" cy="4876800"/>
          </a:xfrm>
        </p:spPr>
        <p:txBody>
          <a:bodyPr/>
          <a:lstStyle/>
          <a:p>
            <a:pPr>
              <a:lnSpc>
                <a:spcPct val="80000"/>
              </a:lnSpc>
            </a:pPr>
            <a:r>
              <a:rPr lang="en-US" sz="2200" u="sng"/>
              <a:t>Multiple</a:t>
            </a:r>
            <a:r>
              <a:rPr lang="en-US" sz="2200"/>
              <a:t> lost or stolen scripts</a:t>
            </a:r>
          </a:p>
          <a:p>
            <a:pPr>
              <a:lnSpc>
                <a:spcPct val="80000"/>
              </a:lnSpc>
            </a:pPr>
            <a:r>
              <a:rPr lang="en-US" sz="2200"/>
              <a:t>Multiple pharmacies and/or physician prescribers</a:t>
            </a:r>
          </a:p>
          <a:p>
            <a:pPr>
              <a:lnSpc>
                <a:spcPct val="80000"/>
              </a:lnSpc>
            </a:pPr>
            <a:r>
              <a:rPr lang="en-US" sz="2200"/>
              <a:t>Multiple dose escalations despite adverse effects </a:t>
            </a:r>
          </a:p>
          <a:p>
            <a:pPr>
              <a:lnSpc>
                <a:spcPct val="80000"/>
              </a:lnSpc>
            </a:pPr>
            <a:r>
              <a:rPr lang="en-US" sz="2200"/>
              <a:t>Focused only on medication types or doses</a:t>
            </a:r>
          </a:p>
          <a:p>
            <a:pPr>
              <a:lnSpc>
                <a:spcPct val="80000"/>
              </a:lnSpc>
            </a:pPr>
            <a:r>
              <a:rPr lang="en-US" sz="2200"/>
              <a:t>Unwilling to consider or try non-opioid therapy</a:t>
            </a:r>
          </a:p>
          <a:p>
            <a:pPr>
              <a:lnSpc>
                <a:spcPct val="80000"/>
              </a:lnSpc>
            </a:pPr>
            <a:r>
              <a:rPr lang="en-US" sz="2200"/>
              <a:t>Consistently running out of medications early</a:t>
            </a:r>
          </a:p>
          <a:p>
            <a:pPr>
              <a:lnSpc>
                <a:spcPct val="80000"/>
              </a:lnSpc>
            </a:pPr>
            <a:r>
              <a:rPr lang="en-US" sz="2200"/>
              <a:t>Frequent calls, especially after hours</a:t>
            </a:r>
          </a:p>
          <a:p>
            <a:pPr>
              <a:lnSpc>
                <a:spcPct val="80000"/>
              </a:lnSpc>
            </a:pPr>
            <a:r>
              <a:rPr lang="en-US" sz="2200"/>
              <a:t>Agitation at providers over medications</a:t>
            </a:r>
          </a:p>
          <a:p>
            <a:pPr>
              <a:lnSpc>
                <a:spcPct val="80000"/>
              </a:lnSpc>
            </a:pPr>
            <a:r>
              <a:rPr lang="en-US" sz="2200"/>
              <a:t>Illicit drugs on screens </a:t>
            </a:r>
          </a:p>
          <a:p>
            <a:pPr>
              <a:lnSpc>
                <a:spcPct val="80000"/>
              </a:lnSpc>
            </a:pPr>
            <a:r>
              <a:rPr lang="en-US" sz="2200"/>
              <a:t>Injecting oral narcotics </a:t>
            </a:r>
          </a:p>
          <a:p>
            <a:pPr>
              <a:lnSpc>
                <a:spcPct val="80000"/>
              </a:lnSpc>
            </a:pPr>
            <a:r>
              <a:rPr lang="en-US" sz="2200"/>
              <a:t>Prescription forgery </a:t>
            </a:r>
          </a:p>
          <a:p>
            <a:pPr>
              <a:lnSpc>
                <a:spcPct val="80000"/>
              </a:lnSpc>
            </a:pPr>
            <a:r>
              <a:rPr lang="en-US" sz="2200"/>
              <a:t>Steeling or borrowing drugs from others </a:t>
            </a:r>
          </a:p>
          <a:p>
            <a:pPr>
              <a:lnSpc>
                <a:spcPct val="80000"/>
              </a:lnSpc>
            </a:pPr>
            <a:r>
              <a:rPr lang="en-US" sz="2200"/>
              <a:t>Selling prescription drugs </a:t>
            </a:r>
          </a:p>
          <a:p>
            <a:pPr>
              <a:lnSpc>
                <a:spcPct val="80000"/>
              </a:lnSpc>
              <a:buFontTx/>
              <a:buNone/>
            </a:pPr>
            <a:endParaRPr lang="en-US" sz="22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1BD7D-523B-4395-ACDE-845D94D90DD5}" type="slidenum">
              <a:rPr lang="en-US"/>
              <a:pPr/>
              <a:t>26</a:t>
            </a:fld>
            <a:endParaRPr lang="en-US"/>
          </a:p>
        </p:txBody>
      </p:sp>
      <p:sp>
        <p:nvSpPr>
          <p:cNvPr id="120834" name="Rectangle 2"/>
          <p:cNvSpPr>
            <a:spLocks noGrp="1" noChangeArrowheads="1"/>
          </p:cNvSpPr>
          <p:nvPr>
            <p:ph type="title"/>
          </p:nvPr>
        </p:nvSpPr>
        <p:spPr>
          <a:xfrm>
            <a:off x="990600" y="914400"/>
            <a:ext cx="7924800" cy="1554163"/>
          </a:xfrm>
        </p:spPr>
        <p:txBody>
          <a:bodyPr/>
          <a:lstStyle/>
          <a:p>
            <a:r>
              <a:rPr lang="en-US" sz="3200" b="1"/>
              <a:t>Signs of Pseudo-addiction (seeking adequate pain relief)</a:t>
            </a:r>
            <a:r>
              <a:rPr lang="en-US" sz="3200"/>
              <a:t> </a:t>
            </a:r>
            <a:br>
              <a:rPr lang="en-US" sz="3200"/>
            </a:br>
            <a:endParaRPr lang="en-US" sz="3200"/>
          </a:p>
        </p:txBody>
      </p:sp>
      <p:sp>
        <p:nvSpPr>
          <p:cNvPr id="120835" name="Rectangle 3"/>
          <p:cNvSpPr>
            <a:spLocks noGrp="1" noChangeArrowheads="1"/>
          </p:cNvSpPr>
          <p:nvPr>
            <p:ph type="body" idx="1"/>
          </p:nvPr>
        </p:nvSpPr>
        <p:spPr>
          <a:xfrm>
            <a:off x="1371600" y="2286000"/>
            <a:ext cx="7772400" cy="4876800"/>
          </a:xfrm>
        </p:spPr>
        <p:txBody>
          <a:bodyPr/>
          <a:lstStyle/>
          <a:p>
            <a:pPr>
              <a:lnSpc>
                <a:spcPct val="90000"/>
              </a:lnSpc>
            </a:pPr>
            <a:r>
              <a:rPr lang="en-US" sz="2800"/>
              <a:t>Escalating doses without improved analgesia</a:t>
            </a:r>
          </a:p>
          <a:p>
            <a:pPr>
              <a:lnSpc>
                <a:spcPct val="90000"/>
              </a:lnSpc>
            </a:pPr>
            <a:r>
              <a:rPr lang="en-US" sz="2800"/>
              <a:t>High doses without concern of side-effects</a:t>
            </a:r>
          </a:p>
          <a:p>
            <a:pPr>
              <a:lnSpc>
                <a:spcPct val="90000"/>
              </a:lnSpc>
            </a:pPr>
            <a:r>
              <a:rPr lang="en-US" sz="2800"/>
              <a:t>Withdrawal symptoms </a:t>
            </a:r>
          </a:p>
          <a:p>
            <a:pPr>
              <a:lnSpc>
                <a:spcPct val="90000"/>
              </a:lnSpc>
            </a:pPr>
            <a:r>
              <a:rPr lang="en-US" sz="2800"/>
              <a:t>Hoarding when symptoms are reduced </a:t>
            </a:r>
          </a:p>
          <a:p>
            <a:pPr>
              <a:lnSpc>
                <a:spcPct val="90000"/>
              </a:lnSpc>
            </a:pPr>
            <a:r>
              <a:rPr lang="en-US" sz="2800"/>
              <a:t>Acceptance of non-opioid regimens</a:t>
            </a:r>
          </a:p>
          <a:p>
            <a:pPr>
              <a:lnSpc>
                <a:spcPct val="90000"/>
              </a:lnSpc>
            </a:pPr>
            <a:r>
              <a:rPr lang="en-US" sz="2800"/>
              <a:t>Frequent request to modify regimen to produce relief</a:t>
            </a:r>
          </a:p>
          <a:p>
            <a:pPr>
              <a:lnSpc>
                <a:spcPct val="90000"/>
              </a:lnSpc>
            </a:pPr>
            <a:r>
              <a:rPr lang="en-US" sz="2800"/>
              <a:t>Requesting specific narcotics</a:t>
            </a:r>
          </a:p>
          <a:p>
            <a:pPr>
              <a:lnSpc>
                <a:spcPct val="90000"/>
              </a:lnSpc>
            </a:pPr>
            <a:r>
              <a:rPr lang="en-US" sz="2800"/>
              <a:t>Dose escalation without physician consent once or twice </a:t>
            </a:r>
            <a:endParaRPr lang="en-US" sz="1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468726DF-F80F-45FB-845B-CBA5887F708E}" type="slidenum">
              <a:rPr lang="en-US" smtClean="0">
                <a:latin typeface="Arial" pitchFamily="34" charset="0"/>
                <a:ea typeface="ＭＳ Ｐゴシック"/>
                <a:cs typeface="ＭＳ Ｐゴシック"/>
              </a:rPr>
              <a:pPr/>
              <a:t>27</a:t>
            </a:fld>
            <a:endParaRPr lang="en-US" smtClean="0">
              <a:latin typeface="Arial" pitchFamily="34" charset="0"/>
              <a:ea typeface="ＭＳ Ｐゴシック"/>
              <a:cs typeface="ＭＳ Ｐゴシック"/>
            </a:endParaRPr>
          </a:p>
        </p:txBody>
      </p:sp>
      <p:sp>
        <p:nvSpPr>
          <p:cNvPr id="11267" name="Rectangle 2"/>
          <p:cNvSpPr>
            <a:spLocks noGrp="1" noChangeArrowheads="1"/>
          </p:cNvSpPr>
          <p:nvPr>
            <p:ph type="title"/>
          </p:nvPr>
        </p:nvSpPr>
        <p:spPr/>
        <p:txBody>
          <a:bodyPr/>
          <a:lstStyle/>
          <a:p>
            <a:pPr eaLnBrk="1" hangingPunct="1"/>
            <a:r>
              <a:rPr lang="en-US" smtClean="0">
                <a:ea typeface="ＭＳ Ｐゴシック"/>
              </a:rPr>
              <a:t>Psychological Goals in Pain Treatment</a:t>
            </a:r>
          </a:p>
        </p:txBody>
      </p:sp>
      <p:sp>
        <p:nvSpPr>
          <p:cNvPr id="11268" name="Rectangle 3"/>
          <p:cNvSpPr>
            <a:spLocks noGrp="1" noChangeArrowheads="1"/>
          </p:cNvSpPr>
          <p:nvPr>
            <p:ph type="body" idx="1"/>
          </p:nvPr>
        </p:nvSpPr>
        <p:spPr/>
        <p:txBody>
          <a:bodyPr/>
          <a:lstStyle/>
          <a:p>
            <a:pPr eaLnBrk="1" hangingPunct="1"/>
            <a:r>
              <a:rPr lang="en-US" smtClean="0">
                <a:ea typeface="ＭＳ Ｐゴシック"/>
              </a:rPr>
              <a:t>Increase coping with pain sensation</a:t>
            </a:r>
          </a:p>
          <a:p>
            <a:pPr eaLnBrk="1" hangingPunct="1"/>
            <a:r>
              <a:rPr lang="en-US" smtClean="0">
                <a:ea typeface="ＭＳ Ｐゴシック"/>
              </a:rPr>
              <a:t>Increase coping with threat to functioning</a:t>
            </a:r>
          </a:p>
          <a:p>
            <a:pPr eaLnBrk="1" hangingPunct="1"/>
            <a:r>
              <a:rPr lang="en-US" smtClean="0">
                <a:ea typeface="ＭＳ Ｐゴシック"/>
              </a:rPr>
              <a:t>Reduce associated emotional distress</a:t>
            </a:r>
          </a:p>
        </p:txBody>
      </p:sp>
      <p:pic>
        <p:nvPicPr>
          <p:cNvPr id="58374" name="Pain Snip- RELAX.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20" fill="hold"/>
                                        <p:tgtEl>
                                          <p:spTgt spid="5837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8374"/>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E4FEDFFB-2F5C-4311-84C7-737AAE7A7F9A}" type="slidenum">
              <a:rPr lang="en-US" smtClean="0">
                <a:latin typeface="Arial" pitchFamily="34" charset="0"/>
                <a:ea typeface="ＭＳ Ｐゴシック"/>
                <a:cs typeface="ＭＳ Ｐゴシック"/>
              </a:rPr>
              <a:pPr/>
              <a:t>28</a:t>
            </a:fld>
            <a:endParaRPr lang="en-US" smtClean="0">
              <a:latin typeface="Arial" pitchFamily="34" charset="0"/>
              <a:ea typeface="ＭＳ Ｐゴシック"/>
              <a:cs typeface="ＭＳ Ｐゴシック"/>
            </a:endParaRPr>
          </a:p>
        </p:txBody>
      </p:sp>
      <p:sp>
        <p:nvSpPr>
          <p:cNvPr id="12291" name="Rectangle 2"/>
          <p:cNvSpPr>
            <a:spLocks noGrp="1" noChangeArrowheads="1"/>
          </p:cNvSpPr>
          <p:nvPr>
            <p:ph type="title"/>
          </p:nvPr>
        </p:nvSpPr>
        <p:spPr>
          <a:xfrm>
            <a:off x="1676400" y="914400"/>
            <a:ext cx="7086600" cy="696913"/>
          </a:xfrm>
        </p:spPr>
        <p:txBody>
          <a:bodyPr/>
          <a:lstStyle/>
          <a:p>
            <a:pPr eaLnBrk="1" hangingPunct="1"/>
            <a:r>
              <a:rPr lang="en-US" smtClean="0">
                <a:ea typeface="ＭＳ Ｐゴシック"/>
              </a:rPr>
              <a:t>Typical CBT Pain Format </a:t>
            </a:r>
            <a:br>
              <a:rPr lang="en-US" smtClean="0">
                <a:ea typeface="ＭＳ Ｐゴシック"/>
              </a:rPr>
            </a:br>
            <a:r>
              <a:rPr lang="en-US" sz="2000" smtClean="0">
                <a:ea typeface="ＭＳ Ｐゴシック"/>
              </a:rPr>
              <a:t>Keefe, Jacobs &amp; Underwood-Gordon (1997)</a:t>
            </a:r>
          </a:p>
        </p:txBody>
      </p:sp>
      <p:sp>
        <p:nvSpPr>
          <p:cNvPr id="12292" name="Rectangle 3"/>
          <p:cNvSpPr>
            <a:spLocks noGrp="1" noChangeArrowheads="1"/>
          </p:cNvSpPr>
          <p:nvPr>
            <p:ph type="body" idx="1"/>
          </p:nvPr>
        </p:nvSpPr>
        <p:spPr>
          <a:xfrm>
            <a:off x="1752600" y="1828800"/>
            <a:ext cx="7086600" cy="3124200"/>
          </a:xfrm>
        </p:spPr>
        <p:txBody>
          <a:bodyPr/>
          <a:lstStyle/>
          <a:p>
            <a:pPr marL="609600" indent="-609600" eaLnBrk="1" hangingPunct="1">
              <a:lnSpc>
                <a:spcPct val="90000"/>
              </a:lnSpc>
              <a:buClr>
                <a:schemeClr val="tx2"/>
              </a:buClr>
              <a:buFontTx/>
              <a:buAutoNum type="arabicPeriod"/>
            </a:pPr>
            <a:r>
              <a:rPr lang="en-US" smtClean="0">
                <a:ea typeface="ＭＳ Ｐゴシック"/>
              </a:rPr>
              <a:t>Educational component.</a:t>
            </a:r>
          </a:p>
          <a:p>
            <a:pPr marL="609600" indent="-609600" eaLnBrk="1" hangingPunct="1">
              <a:lnSpc>
                <a:spcPct val="90000"/>
              </a:lnSpc>
              <a:buClr>
                <a:schemeClr val="tx2"/>
              </a:buClr>
              <a:buFontTx/>
              <a:buAutoNum type="arabicPeriod"/>
            </a:pPr>
            <a:r>
              <a:rPr lang="en-US" smtClean="0">
                <a:ea typeface="ＭＳ Ｐゴシック"/>
              </a:rPr>
              <a:t>Recognizing &amp; challenging irrational beliefs.</a:t>
            </a:r>
          </a:p>
          <a:p>
            <a:pPr marL="609600" indent="-609600" eaLnBrk="1" hangingPunct="1">
              <a:lnSpc>
                <a:spcPct val="90000"/>
              </a:lnSpc>
              <a:buClr>
                <a:schemeClr val="tx2"/>
              </a:buClr>
              <a:buFontTx/>
              <a:buAutoNum type="arabicPeriod"/>
            </a:pPr>
            <a:r>
              <a:rPr lang="en-US" smtClean="0">
                <a:ea typeface="ＭＳ Ｐゴシック"/>
              </a:rPr>
              <a:t>Instruction in behavioral skills.</a:t>
            </a:r>
          </a:p>
          <a:p>
            <a:pPr marL="609600" indent="-609600" eaLnBrk="1" hangingPunct="1">
              <a:lnSpc>
                <a:spcPct val="90000"/>
              </a:lnSpc>
              <a:buClr>
                <a:schemeClr val="tx2"/>
              </a:buClr>
              <a:buFontTx/>
              <a:buAutoNum type="arabicPeriod"/>
            </a:pPr>
            <a:r>
              <a:rPr lang="en-US" smtClean="0">
                <a:ea typeface="ＭＳ Ｐゴシック"/>
              </a:rPr>
              <a:t>Identification of &amp; planning for high-risk situations.</a:t>
            </a:r>
          </a:p>
          <a:p>
            <a:pPr marL="609600" indent="-609600" eaLnBrk="1" hangingPunct="1">
              <a:lnSpc>
                <a:spcPct val="90000"/>
              </a:lnSpc>
              <a:buClr>
                <a:schemeClr val="tx2"/>
              </a:buClr>
              <a:buFontTx/>
              <a:buAutoNum type="arabicPeriod"/>
            </a:pPr>
            <a:r>
              <a:rPr lang="en-US" smtClean="0">
                <a:ea typeface="ＭＳ Ｐゴシック"/>
              </a:rPr>
              <a:t>Decision making &amp; problem solving re: employment, relationships, etc.</a:t>
            </a:r>
          </a:p>
        </p:txBody>
      </p:sp>
      <p:pic>
        <p:nvPicPr>
          <p:cNvPr id="60421" name="Pain snip- King of Pain.wav">
            <a:hlinkClick r:id="" action="ppaction://media"/>
          </p:cNvPr>
          <p:cNvPicPr>
            <a:picLocks noRot="1" noChangeAspect="1" noChangeArrowheads="1"/>
          </p:cNvPicPr>
          <p:nvPr>
            <a:audioFile r:link="rId1"/>
          </p:nvPr>
        </p:nvPicPr>
        <p:blipFill>
          <a:blip r:embed="rId3" cstate="print"/>
          <a:srcRect/>
          <a:stretch>
            <a:fillRect/>
          </a:stretch>
        </p:blipFill>
        <p:spPr bwMode="auto">
          <a:xfrm>
            <a:off x="8610600" y="6553200"/>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000" fill="hold"/>
                                        <p:tgtEl>
                                          <p:spTgt spid="604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0421"/>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B53F3ECD-C5B1-47A9-856A-D76BB9604886}" type="slidenum">
              <a:rPr lang="en-US" smtClean="0">
                <a:latin typeface="Arial" pitchFamily="34" charset="0"/>
                <a:ea typeface="ＭＳ Ｐゴシック"/>
                <a:cs typeface="ＭＳ Ｐゴシック"/>
              </a:rPr>
              <a:pPr/>
              <a:t>29</a:t>
            </a:fld>
            <a:endParaRPr lang="en-US" smtClean="0">
              <a:latin typeface="Arial" pitchFamily="34" charset="0"/>
              <a:ea typeface="ＭＳ Ｐゴシック"/>
              <a:cs typeface="ＭＳ Ｐゴシック"/>
            </a:endParaRPr>
          </a:p>
        </p:txBody>
      </p:sp>
      <p:sp>
        <p:nvSpPr>
          <p:cNvPr id="13315" name="Rectangle 2"/>
          <p:cNvSpPr>
            <a:spLocks noGrp="1" noChangeArrowheads="1"/>
          </p:cNvSpPr>
          <p:nvPr>
            <p:ph type="title"/>
          </p:nvPr>
        </p:nvSpPr>
        <p:spPr>
          <a:xfrm>
            <a:off x="1524000" y="1143000"/>
            <a:ext cx="7086600" cy="468313"/>
          </a:xfrm>
        </p:spPr>
        <p:txBody>
          <a:bodyPr/>
          <a:lstStyle/>
          <a:p>
            <a:pPr eaLnBrk="1" hangingPunct="1"/>
            <a:r>
              <a:rPr lang="en-US" smtClean="0">
                <a:ea typeface="ＭＳ Ｐゴシック"/>
              </a:rPr>
              <a:t>Our Group Format</a:t>
            </a:r>
          </a:p>
        </p:txBody>
      </p:sp>
      <p:sp>
        <p:nvSpPr>
          <p:cNvPr id="13316" name="Rectangle 3"/>
          <p:cNvSpPr>
            <a:spLocks noGrp="1" noChangeArrowheads="1"/>
          </p:cNvSpPr>
          <p:nvPr>
            <p:ph type="body" idx="1"/>
          </p:nvPr>
        </p:nvSpPr>
        <p:spPr>
          <a:xfrm>
            <a:off x="1905000" y="1828800"/>
            <a:ext cx="6553200" cy="4495800"/>
          </a:xfrm>
        </p:spPr>
        <p:txBody>
          <a:bodyPr/>
          <a:lstStyle/>
          <a:p>
            <a:pPr eaLnBrk="1" hangingPunct="1">
              <a:lnSpc>
                <a:spcPct val="90000"/>
              </a:lnSpc>
            </a:pPr>
            <a:r>
              <a:rPr lang="en-US" sz="2800" smtClean="0">
                <a:ea typeface="ＭＳ Ｐゴシック"/>
              </a:rPr>
              <a:t>10 general topics</a:t>
            </a:r>
          </a:p>
          <a:p>
            <a:pPr lvl="1" eaLnBrk="1" hangingPunct="1">
              <a:lnSpc>
                <a:spcPct val="90000"/>
              </a:lnSpc>
            </a:pPr>
            <a:r>
              <a:rPr lang="en-US" sz="2400" smtClean="0">
                <a:ea typeface="ＭＳ Ｐゴシック"/>
              </a:rPr>
              <a:t>Pacing</a:t>
            </a:r>
          </a:p>
          <a:p>
            <a:pPr lvl="1" eaLnBrk="1" hangingPunct="1">
              <a:lnSpc>
                <a:spcPct val="90000"/>
              </a:lnSpc>
            </a:pPr>
            <a:r>
              <a:rPr lang="en-US" sz="2400" smtClean="0">
                <a:ea typeface="ＭＳ Ｐゴシック"/>
              </a:rPr>
              <a:t>Becoming more active</a:t>
            </a:r>
          </a:p>
          <a:p>
            <a:pPr lvl="1" eaLnBrk="1" hangingPunct="1">
              <a:lnSpc>
                <a:spcPct val="90000"/>
              </a:lnSpc>
            </a:pPr>
            <a:r>
              <a:rPr lang="en-US" sz="2400" smtClean="0">
                <a:ea typeface="ＭＳ Ｐゴシック"/>
              </a:rPr>
              <a:t>Re-thinking &amp; outsmarting pain</a:t>
            </a:r>
          </a:p>
          <a:p>
            <a:pPr lvl="1" eaLnBrk="1" hangingPunct="1">
              <a:lnSpc>
                <a:spcPct val="90000"/>
              </a:lnSpc>
            </a:pPr>
            <a:r>
              <a:rPr lang="en-US" sz="2400" smtClean="0">
                <a:ea typeface="ＭＳ Ｐゴシック"/>
              </a:rPr>
              <a:t>Relaxation &amp; stress management</a:t>
            </a:r>
          </a:p>
          <a:p>
            <a:pPr lvl="1" eaLnBrk="1" hangingPunct="1">
              <a:lnSpc>
                <a:spcPct val="90000"/>
              </a:lnSpc>
            </a:pPr>
            <a:r>
              <a:rPr lang="en-US" sz="2400" smtClean="0">
                <a:ea typeface="ＭＳ Ｐゴシック"/>
              </a:rPr>
              <a:t>Getting in better shape</a:t>
            </a:r>
          </a:p>
          <a:p>
            <a:pPr lvl="1" eaLnBrk="1" hangingPunct="1">
              <a:lnSpc>
                <a:spcPct val="90000"/>
              </a:lnSpc>
            </a:pPr>
            <a:r>
              <a:rPr lang="en-US" sz="2400" smtClean="0">
                <a:ea typeface="ＭＳ Ｐゴシック"/>
              </a:rPr>
              <a:t>Re-claiming recreation &amp; work</a:t>
            </a:r>
          </a:p>
          <a:p>
            <a:pPr lvl="1" eaLnBrk="1" hangingPunct="1">
              <a:lnSpc>
                <a:spcPct val="90000"/>
              </a:lnSpc>
            </a:pPr>
            <a:r>
              <a:rPr lang="en-US" sz="2400" smtClean="0">
                <a:ea typeface="ＭＳ Ｐゴシック"/>
              </a:rPr>
              <a:t>Dealing with family and friends</a:t>
            </a:r>
          </a:p>
          <a:p>
            <a:pPr lvl="1" eaLnBrk="1" hangingPunct="1">
              <a:lnSpc>
                <a:spcPct val="90000"/>
              </a:lnSpc>
            </a:pPr>
            <a:r>
              <a:rPr lang="en-US" sz="2400" smtClean="0">
                <a:ea typeface="ＭＳ Ｐゴシック"/>
              </a:rPr>
              <a:t>Healthy habits</a:t>
            </a:r>
          </a:p>
          <a:p>
            <a:pPr lvl="1" eaLnBrk="1" hangingPunct="1">
              <a:lnSpc>
                <a:spcPct val="90000"/>
              </a:lnSpc>
            </a:pPr>
            <a:r>
              <a:rPr lang="en-US" sz="2400" smtClean="0">
                <a:ea typeface="ＭＳ Ｐゴシック"/>
              </a:rPr>
              <a:t>Social activity </a:t>
            </a:r>
          </a:p>
          <a:p>
            <a:pPr lvl="1" eaLnBrk="1" hangingPunct="1">
              <a:lnSpc>
                <a:spcPct val="90000"/>
              </a:lnSpc>
            </a:pPr>
            <a:r>
              <a:rPr lang="en-US" sz="2400" smtClean="0">
                <a:ea typeface="ＭＳ Ｐゴシック"/>
              </a:rPr>
              <a:t>Working with health-care providers</a:t>
            </a:r>
          </a:p>
        </p:txBody>
      </p:sp>
      <p:pic>
        <p:nvPicPr>
          <p:cNvPr id="80903" name="Pain Snip- IFEELG~1.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147" fill="hold"/>
                                        <p:tgtEl>
                                          <p:spTgt spid="8090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090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9EB40C6C-DCFF-4C79-A827-8B521A5220CC}" type="slidenum">
              <a:rPr lang="en-US"/>
              <a:pPr/>
              <a:t>3</a:t>
            </a:fld>
            <a:endParaRPr lang="en-US"/>
          </a:p>
        </p:txBody>
      </p:sp>
      <p:sp>
        <p:nvSpPr>
          <p:cNvPr id="4098" name="Rectangle 2"/>
          <p:cNvSpPr>
            <a:spLocks noGrp="1" noChangeArrowheads="1"/>
          </p:cNvSpPr>
          <p:nvPr>
            <p:ph type="title"/>
          </p:nvPr>
        </p:nvSpPr>
        <p:spPr>
          <a:xfrm>
            <a:off x="2057400" y="1066800"/>
            <a:ext cx="7086600" cy="468313"/>
          </a:xfrm>
        </p:spPr>
        <p:txBody>
          <a:bodyPr/>
          <a:lstStyle/>
          <a:p>
            <a:r>
              <a:rPr lang="en-US"/>
              <a:t>Defining Chronic Pain</a:t>
            </a:r>
          </a:p>
        </p:txBody>
      </p:sp>
      <p:sp>
        <p:nvSpPr>
          <p:cNvPr id="4099" name="Rectangle 3"/>
          <p:cNvSpPr>
            <a:spLocks noGrp="1" noChangeArrowheads="1"/>
          </p:cNvSpPr>
          <p:nvPr>
            <p:ph type="body" sz="half" idx="1"/>
          </p:nvPr>
        </p:nvSpPr>
        <p:spPr>
          <a:xfrm>
            <a:off x="1371600" y="1981200"/>
            <a:ext cx="3733800" cy="3124200"/>
          </a:xfrm>
        </p:spPr>
        <p:txBody>
          <a:bodyPr/>
          <a:lstStyle/>
          <a:p>
            <a:pPr>
              <a:buNone/>
            </a:pPr>
            <a:r>
              <a:rPr lang="en-US" sz="4000" b="1" dirty="0"/>
              <a:t>Chronic Pain</a:t>
            </a:r>
            <a:r>
              <a:rPr lang="en-US" dirty="0"/>
              <a:t> 	 </a:t>
            </a:r>
          </a:p>
          <a:p>
            <a:r>
              <a:rPr lang="en-US" dirty="0"/>
              <a:t>Physical pain of a duration greater than  6 months</a:t>
            </a:r>
          </a:p>
          <a:p>
            <a:r>
              <a:rPr lang="en-US" dirty="0"/>
              <a:t>This presentation will focus on Chronic Pain</a:t>
            </a:r>
          </a:p>
          <a:p>
            <a:endParaRPr lang="en-US" dirty="0"/>
          </a:p>
          <a:p>
            <a:pPr lvl="1"/>
            <a:endParaRPr lang="en-US" dirty="0"/>
          </a:p>
        </p:txBody>
      </p:sp>
      <p:sp>
        <p:nvSpPr>
          <p:cNvPr id="4100" name="Rectangle 4"/>
          <p:cNvSpPr>
            <a:spLocks noGrp="1" noChangeArrowheads="1"/>
          </p:cNvSpPr>
          <p:nvPr>
            <p:ph type="body" sz="half" idx="2"/>
          </p:nvPr>
        </p:nvSpPr>
        <p:spPr>
          <a:xfrm>
            <a:off x="5257800" y="1981200"/>
            <a:ext cx="3473450" cy="3124200"/>
          </a:xfrm>
        </p:spPr>
        <p:txBody>
          <a:bodyPr/>
          <a:lstStyle/>
          <a:p>
            <a:pPr>
              <a:buNone/>
            </a:pPr>
            <a:r>
              <a:rPr lang="en-US" sz="4000" b="1" dirty="0"/>
              <a:t>Acute Pain</a:t>
            </a:r>
            <a:r>
              <a:rPr lang="en-US" dirty="0"/>
              <a:t>	  	                         </a:t>
            </a:r>
          </a:p>
          <a:p>
            <a:r>
              <a:rPr lang="en-US" dirty="0"/>
              <a:t>Physical pain of a duration less than       6 months</a:t>
            </a:r>
          </a:p>
          <a:p>
            <a:r>
              <a:rPr lang="en-US" dirty="0"/>
              <a:t>Some utility of </a:t>
            </a:r>
            <a:r>
              <a:rPr lang="en-US" dirty="0">
                <a:sym typeface="Symbol" pitchFamily="18" charset="2"/>
              </a:rPr>
              <a:t>  here but less than for Chronic Pain</a:t>
            </a:r>
            <a:endParaRPr lang="en-US" dirty="0"/>
          </a:p>
        </p:txBody>
      </p:sp>
      <p:pic>
        <p:nvPicPr>
          <p:cNvPr id="4105" name="Pain snip- Kick in the Head.wav">
            <a:hlinkClick r:id="" action="ppaction://media"/>
          </p:cNvPr>
          <p:cNvPicPr>
            <a:picLocks noRot="1" noChangeAspect="1" noChangeArrowheads="1"/>
          </p:cNvPicPr>
          <p:nvPr>
            <a:audioFile r:link="rId1"/>
          </p:nvPr>
        </p:nvPicPr>
        <p:blipFill>
          <a:blip r:embed="rId3" cstate="print"/>
          <a:srcRect/>
          <a:stretch>
            <a:fillRect/>
          </a:stretch>
        </p:blipFill>
        <p:spPr bwMode="auto">
          <a:xfrm>
            <a:off x="8610600" y="63246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386" fill="hold"/>
                                        <p:tgtEl>
                                          <p:spTgt spid="410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05"/>
                </p:tgtEl>
              </p:cMediaNode>
            </p:audio>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0F20907-A05C-47A6-8D53-750D0C75C194}" type="slidenum">
              <a:rPr lang="en-US"/>
              <a:pPr/>
              <a:t>30</a:t>
            </a:fld>
            <a:endParaRPr lang="en-US"/>
          </a:p>
        </p:txBody>
      </p:sp>
      <p:sp>
        <p:nvSpPr>
          <p:cNvPr id="58370" name="Rectangle 2"/>
          <p:cNvSpPr>
            <a:spLocks noGrp="1" noChangeArrowheads="1"/>
          </p:cNvSpPr>
          <p:nvPr>
            <p:ph type="title"/>
          </p:nvPr>
        </p:nvSpPr>
        <p:spPr/>
        <p:txBody>
          <a:bodyPr/>
          <a:lstStyle/>
          <a:p>
            <a:r>
              <a:rPr lang="en-US"/>
              <a:t>Psychological Goals in Pain Treatment</a:t>
            </a:r>
          </a:p>
        </p:txBody>
      </p:sp>
      <p:sp>
        <p:nvSpPr>
          <p:cNvPr id="58371" name="Rectangle 3"/>
          <p:cNvSpPr>
            <a:spLocks noGrp="1" noChangeArrowheads="1"/>
          </p:cNvSpPr>
          <p:nvPr>
            <p:ph type="body" idx="1"/>
          </p:nvPr>
        </p:nvSpPr>
        <p:spPr/>
        <p:txBody>
          <a:bodyPr/>
          <a:lstStyle/>
          <a:p>
            <a:r>
              <a:rPr lang="en-US"/>
              <a:t>Increase coping with pain sensation</a:t>
            </a:r>
          </a:p>
          <a:p>
            <a:r>
              <a:rPr lang="en-US"/>
              <a:t>Increase coping with threat to functioning</a:t>
            </a:r>
          </a:p>
          <a:p>
            <a:r>
              <a:rPr lang="en-US"/>
              <a:t>Reduce associated emotional distress</a:t>
            </a:r>
          </a:p>
        </p:txBody>
      </p:sp>
      <p:pic>
        <p:nvPicPr>
          <p:cNvPr id="58374" name="RELAX.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20" fill="hold"/>
                                        <p:tgtEl>
                                          <p:spTgt spid="5837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8374"/>
                </p:tgtEl>
              </p:cMediaNode>
            </p:audi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D94C5E-DC4D-406A-9201-CA4B829C2760}" type="slidenum">
              <a:rPr lang="en-US"/>
              <a:pPr/>
              <a:t>31</a:t>
            </a:fld>
            <a:endParaRPr lang="en-US"/>
          </a:p>
        </p:txBody>
      </p:sp>
      <p:sp>
        <p:nvSpPr>
          <p:cNvPr id="71682" name="Rectangle 2"/>
          <p:cNvSpPr>
            <a:spLocks noGrp="1" noChangeArrowheads="1"/>
          </p:cNvSpPr>
          <p:nvPr>
            <p:ph type="title"/>
          </p:nvPr>
        </p:nvSpPr>
        <p:spPr>
          <a:xfrm>
            <a:off x="1371600" y="914400"/>
            <a:ext cx="7772400" cy="1616075"/>
          </a:xfrm>
        </p:spPr>
        <p:txBody>
          <a:bodyPr/>
          <a:lstStyle/>
          <a:p>
            <a:r>
              <a:rPr lang="en-US"/>
              <a:t>Assumptions of CBT</a:t>
            </a:r>
            <a:br>
              <a:rPr lang="en-US"/>
            </a:br>
            <a:r>
              <a:rPr lang="en-US" sz="2800"/>
              <a:t>Turk &amp; Rudy (1989); Bradley (1996)</a:t>
            </a:r>
            <a:br>
              <a:rPr lang="en-US" sz="2800"/>
            </a:br>
            <a:endParaRPr lang="en-US" sz="2800"/>
          </a:p>
        </p:txBody>
      </p:sp>
      <p:sp>
        <p:nvSpPr>
          <p:cNvPr id="71683" name="Rectangle 3"/>
          <p:cNvSpPr>
            <a:spLocks noGrp="1" noChangeArrowheads="1"/>
          </p:cNvSpPr>
          <p:nvPr>
            <p:ph type="body" idx="1"/>
          </p:nvPr>
        </p:nvSpPr>
        <p:spPr>
          <a:xfrm>
            <a:off x="2057400" y="2209800"/>
            <a:ext cx="7086600" cy="3124200"/>
          </a:xfrm>
        </p:spPr>
        <p:txBody>
          <a:bodyPr/>
          <a:lstStyle/>
          <a:p>
            <a:pPr>
              <a:lnSpc>
                <a:spcPct val="90000"/>
              </a:lnSpc>
            </a:pPr>
            <a:r>
              <a:rPr lang="en-US"/>
              <a:t>Active processing of internal &amp; environmental events</a:t>
            </a:r>
          </a:p>
          <a:p>
            <a:pPr>
              <a:lnSpc>
                <a:spcPct val="90000"/>
              </a:lnSpc>
            </a:pPr>
            <a:r>
              <a:rPr lang="en-US"/>
              <a:t>Thoughts </a:t>
            </a:r>
            <a:r>
              <a:rPr lang="en-US">
                <a:sym typeface="Wingdings" pitchFamily="2" charset="2"/>
              </a:rPr>
              <a:t></a:t>
            </a:r>
            <a:r>
              <a:rPr lang="en-US"/>
              <a:t> behavior through emotional, physiological responses</a:t>
            </a:r>
          </a:p>
          <a:p>
            <a:pPr>
              <a:lnSpc>
                <a:spcPct val="90000"/>
              </a:lnSpc>
            </a:pPr>
            <a:r>
              <a:rPr lang="en-US"/>
              <a:t>Behavior </a:t>
            </a:r>
            <a:r>
              <a:rPr lang="en-US">
                <a:sym typeface="Wingdings" pitchFamily="2" charset="2"/>
              </a:rPr>
              <a:t></a:t>
            </a:r>
            <a:r>
              <a:rPr lang="en-US"/>
              <a:t> environment</a:t>
            </a:r>
          </a:p>
          <a:p>
            <a:pPr>
              <a:lnSpc>
                <a:spcPct val="90000"/>
              </a:lnSpc>
            </a:pPr>
            <a:r>
              <a:rPr lang="en-US"/>
              <a:t>Treatment must address emotional, cognitive, behavioral and physiological</a:t>
            </a:r>
          </a:p>
          <a:p>
            <a:pPr>
              <a:lnSpc>
                <a:spcPct val="90000"/>
              </a:lnSpc>
            </a:pPr>
            <a:r>
              <a:rPr lang="en-US"/>
              <a:t>Active participation from patient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847EA4-45B1-4B53-AB87-4DF22F8A81D9}" type="slidenum">
              <a:rPr lang="en-US"/>
              <a:pPr/>
              <a:t>32</a:t>
            </a:fld>
            <a:endParaRPr lang="en-US"/>
          </a:p>
        </p:txBody>
      </p:sp>
      <p:sp>
        <p:nvSpPr>
          <p:cNvPr id="60418" name="Rectangle 2"/>
          <p:cNvSpPr>
            <a:spLocks noGrp="1" noChangeArrowheads="1"/>
          </p:cNvSpPr>
          <p:nvPr>
            <p:ph type="title"/>
          </p:nvPr>
        </p:nvSpPr>
        <p:spPr>
          <a:xfrm>
            <a:off x="1676400" y="914400"/>
            <a:ext cx="7086600" cy="696913"/>
          </a:xfrm>
        </p:spPr>
        <p:txBody>
          <a:bodyPr/>
          <a:lstStyle/>
          <a:p>
            <a:r>
              <a:rPr lang="en-US"/>
              <a:t>Typical CBT Pain Format </a:t>
            </a:r>
            <a:br>
              <a:rPr lang="en-US"/>
            </a:br>
            <a:r>
              <a:rPr lang="en-US" sz="2000"/>
              <a:t>Keefe, Jacobs &amp; Underwood-Gordon (1997)</a:t>
            </a:r>
          </a:p>
        </p:txBody>
      </p:sp>
      <p:sp>
        <p:nvSpPr>
          <p:cNvPr id="60419" name="Rectangle 3"/>
          <p:cNvSpPr>
            <a:spLocks noGrp="1" noChangeArrowheads="1"/>
          </p:cNvSpPr>
          <p:nvPr>
            <p:ph type="body" idx="1"/>
          </p:nvPr>
        </p:nvSpPr>
        <p:spPr>
          <a:xfrm>
            <a:off x="1752600" y="1828800"/>
            <a:ext cx="7086600" cy="3124200"/>
          </a:xfrm>
        </p:spPr>
        <p:txBody>
          <a:bodyPr/>
          <a:lstStyle/>
          <a:p>
            <a:pPr marL="609600" indent="-609600">
              <a:lnSpc>
                <a:spcPct val="90000"/>
              </a:lnSpc>
              <a:buClr>
                <a:schemeClr val="tx2"/>
              </a:buClr>
              <a:buFontTx/>
              <a:buAutoNum type="arabicPeriod"/>
            </a:pPr>
            <a:r>
              <a:rPr lang="en-US"/>
              <a:t>Educational component.</a:t>
            </a:r>
          </a:p>
          <a:p>
            <a:pPr marL="609600" indent="-609600">
              <a:lnSpc>
                <a:spcPct val="90000"/>
              </a:lnSpc>
              <a:buClr>
                <a:schemeClr val="tx2"/>
              </a:buClr>
              <a:buFontTx/>
              <a:buAutoNum type="arabicPeriod"/>
            </a:pPr>
            <a:r>
              <a:rPr lang="en-US"/>
              <a:t>Recognizing &amp; challenging irrational beliefs.</a:t>
            </a:r>
          </a:p>
          <a:p>
            <a:pPr marL="609600" indent="-609600">
              <a:lnSpc>
                <a:spcPct val="90000"/>
              </a:lnSpc>
              <a:buClr>
                <a:schemeClr val="tx2"/>
              </a:buClr>
              <a:buFontTx/>
              <a:buAutoNum type="arabicPeriod"/>
            </a:pPr>
            <a:r>
              <a:rPr lang="en-US"/>
              <a:t>Instruction in behavioral skills.</a:t>
            </a:r>
          </a:p>
          <a:p>
            <a:pPr marL="609600" indent="-609600">
              <a:lnSpc>
                <a:spcPct val="90000"/>
              </a:lnSpc>
              <a:buClr>
                <a:schemeClr val="tx2"/>
              </a:buClr>
              <a:buFontTx/>
              <a:buAutoNum type="arabicPeriod"/>
            </a:pPr>
            <a:r>
              <a:rPr lang="en-US"/>
              <a:t>Identification of &amp; planning for high-risk situations.</a:t>
            </a:r>
          </a:p>
          <a:p>
            <a:pPr marL="609600" indent="-609600">
              <a:lnSpc>
                <a:spcPct val="90000"/>
              </a:lnSpc>
              <a:buClr>
                <a:schemeClr val="tx2"/>
              </a:buClr>
              <a:buFontTx/>
              <a:buAutoNum type="arabicPeriod"/>
            </a:pPr>
            <a:r>
              <a:rPr lang="en-US"/>
              <a:t>Decision making &amp; problem solving re: employment, relationships, etc.</a:t>
            </a:r>
          </a:p>
        </p:txBody>
      </p:sp>
      <p:pic>
        <p:nvPicPr>
          <p:cNvPr id="60421" name="Pain snip- King of Pain.wav">
            <a:hlinkClick r:id="" action="ppaction://media"/>
          </p:cNvPr>
          <p:cNvPicPr>
            <a:picLocks noRot="1" noChangeAspect="1" noChangeArrowheads="1"/>
          </p:cNvPicPr>
          <p:nvPr>
            <a:audioFile r:link="rId1"/>
          </p:nvPr>
        </p:nvPicPr>
        <p:blipFill>
          <a:blip r:embed="rId3" cstate="print"/>
          <a:srcRect/>
          <a:stretch>
            <a:fillRect/>
          </a:stretch>
        </p:blipFill>
        <p:spPr bwMode="auto">
          <a:xfrm>
            <a:off x="86106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000" fill="hold"/>
                                        <p:tgtEl>
                                          <p:spTgt spid="604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0421"/>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464154-68A4-4C98-9E37-F43E54C4007A}" type="slidenum">
              <a:rPr lang="en-US"/>
              <a:pPr/>
              <a:t>33</a:t>
            </a:fld>
            <a:endParaRPr lang="en-US"/>
          </a:p>
        </p:txBody>
      </p:sp>
      <p:sp>
        <p:nvSpPr>
          <p:cNvPr id="62466" name="Rectangle 2"/>
          <p:cNvSpPr>
            <a:spLocks noGrp="1" noChangeArrowheads="1"/>
          </p:cNvSpPr>
          <p:nvPr>
            <p:ph type="title"/>
          </p:nvPr>
        </p:nvSpPr>
        <p:spPr/>
        <p:txBody>
          <a:bodyPr/>
          <a:lstStyle/>
          <a:p>
            <a:pPr marL="838200" indent="-838200"/>
            <a:r>
              <a:rPr lang="en-US"/>
              <a:t>Educational Component</a:t>
            </a:r>
            <a:br>
              <a:rPr lang="en-US"/>
            </a:br>
            <a:endParaRPr lang="en-US"/>
          </a:p>
        </p:txBody>
      </p:sp>
      <p:sp>
        <p:nvSpPr>
          <p:cNvPr id="62467" name="Rectangle 3"/>
          <p:cNvSpPr>
            <a:spLocks noGrp="1" noChangeArrowheads="1"/>
          </p:cNvSpPr>
          <p:nvPr>
            <p:ph type="body" idx="1"/>
          </p:nvPr>
        </p:nvSpPr>
        <p:spPr/>
        <p:txBody>
          <a:bodyPr/>
          <a:lstStyle/>
          <a:p>
            <a:r>
              <a:rPr lang="en-US"/>
              <a:t>Assess what they already know.</a:t>
            </a:r>
          </a:p>
          <a:p>
            <a:r>
              <a:rPr lang="en-US"/>
              <a:t>“Take ‘em where they’re at.”</a:t>
            </a:r>
          </a:p>
          <a:p>
            <a:r>
              <a:rPr lang="en-US"/>
              <a:t>Pain’s purpose.</a:t>
            </a:r>
          </a:p>
          <a:p>
            <a:pPr lvl="1"/>
            <a:r>
              <a:rPr lang="en-US"/>
              <a:t>Example of Congenital analgesia.</a:t>
            </a:r>
          </a:p>
          <a:p>
            <a:r>
              <a:rPr lang="en-US"/>
              <a:t>Use analogies (nerves-wires).</a:t>
            </a:r>
          </a:p>
        </p:txBody>
      </p:sp>
      <p:pic>
        <p:nvPicPr>
          <p:cNvPr id="62469" name="BEATLES2.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7920" fill="hold"/>
                                        <p:tgtEl>
                                          <p:spTgt spid="624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2469"/>
                </p:tgtEl>
              </p:cMediaNode>
            </p:audio>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C60E2F8-D291-452E-AD0E-5ADF23D3C09C}" type="slidenum">
              <a:rPr lang="en-US"/>
              <a:pPr/>
              <a:t>34</a:t>
            </a:fld>
            <a:endParaRPr lang="en-US"/>
          </a:p>
        </p:txBody>
      </p:sp>
      <p:sp>
        <p:nvSpPr>
          <p:cNvPr id="63490" name="Rectangle 2"/>
          <p:cNvSpPr>
            <a:spLocks noGrp="1" noChangeArrowheads="1"/>
          </p:cNvSpPr>
          <p:nvPr>
            <p:ph type="title"/>
          </p:nvPr>
        </p:nvSpPr>
        <p:spPr>
          <a:xfrm>
            <a:off x="1752600" y="1295400"/>
            <a:ext cx="7086600" cy="735013"/>
          </a:xfrm>
        </p:spPr>
        <p:txBody>
          <a:bodyPr/>
          <a:lstStyle/>
          <a:p>
            <a:pPr marL="838200" indent="-838200"/>
            <a:r>
              <a:rPr lang="en-US" sz="3200"/>
              <a:t>Recognizing &amp; Challenging Irrational Thoughts</a:t>
            </a:r>
          </a:p>
        </p:txBody>
      </p:sp>
      <p:sp>
        <p:nvSpPr>
          <p:cNvPr id="63491" name="Rectangle 3"/>
          <p:cNvSpPr>
            <a:spLocks noGrp="1" noChangeArrowheads="1"/>
          </p:cNvSpPr>
          <p:nvPr>
            <p:ph type="body" idx="1"/>
          </p:nvPr>
        </p:nvSpPr>
        <p:spPr>
          <a:xfrm>
            <a:off x="1752600" y="2590800"/>
            <a:ext cx="7086600" cy="4038600"/>
          </a:xfrm>
        </p:spPr>
        <p:txBody>
          <a:bodyPr/>
          <a:lstStyle/>
          <a:p>
            <a:pPr>
              <a:lnSpc>
                <a:spcPct val="90000"/>
              </a:lnSpc>
            </a:pPr>
            <a:r>
              <a:rPr lang="en-US" sz="2400"/>
              <a:t>Beliefs – “fix me doc.”</a:t>
            </a:r>
          </a:p>
          <a:p>
            <a:pPr>
              <a:lnSpc>
                <a:spcPct val="90000"/>
              </a:lnSpc>
            </a:pPr>
            <a:r>
              <a:rPr lang="en-US" sz="2400"/>
              <a:t>Automatic reactive patterns.</a:t>
            </a:r>
          </a:p>
          <a:p>
            <a:pPr lvl="1">
              <a:lnSpc>
                <a:spcPct val="90000"/>
              </a:lnSpc>
            </a:pPr>
            <a:r>
              <a:rPr lang="en-US" sz="2000"/>
              <a:t>E.g., Flare-up = </a:t>
            </a:r>
            <a:r>
              <a:rPr lang="en-US" sz="2000">
                <a:sym typeface="BD Symbols" pitchFamily="2" charset="2"/>
              </a:rPr>
              <a:t> anger, tension, resentment.</a:t>
            </a:r>
            <a:endParaRPr lang="en-US" sz="2000"/>
          </a:p>
          <a:p>
            <a:pPr>
              <a:lnSpc>
                <a:spcPct val="90000"/>
              </a:lnSpc>
            </a:pPr>
            <a:r>
              <a:rPr lang="en-US" sz="2400"/>
              <a:t>Motivational attitudes.</a:t>
            </a:r>
          </a:p>
          <a:p>
            <a:pPr lvl="1">
              <a:lnSpc>
                <a:spcPct val="90000"/>
              </a:lnSpc>
            </a:pPr>
            <a:r>
              <a:rPr lang="en-US" sz="2000"/>
              <a:t>Internal vs external LOC.</a:t>
            </a:r>
          </a:p>
          <a:p>
            <a:pPr lvl="1">
              <a:lnSpc>
                <a:spcPct val="90000"/>
              </a:lnSpc>
            </a:pPr>
            <a:r>
              <a:rPr lang="en-US" sz="2000"/>
              <a:t>Stages of change (Prochaska &amp; DiClemente, 1982; Jensen, Neilson, and Kerns, 2003; Glenn, B. &amp; Burns, J, 2003).</a:t>
            </a:r>
          </a:p>
          <a:p>
            <a:pPr>
              <a:lnSpc>
                <a:spcPct val="90000"/>
              </a:lnSpc>
            </a:pPr>
            <a:r>
              <a:rPr lang="en-US" sz="2400"/>
              <a:t>Reframing – “It’s not in your head, but you can use your head to help deal with it.”</a:t>
            </a:r>
          </a:p>
        </p:txBody>
      </p:sp>
      <p:pic>
        <p:nvPicPr>
          <p:cNvPr id="63492" name="PRINCE.WAV">
            <a:hlinkClick r:id="" action="ppaction://media"/>
          </p:cNvPr>
          <p:cNvPicPr>
            <a:picLocks noRot="1" noChangeAspect="1" noChangeArrowheads="1"/>
          </p:cNvPicPr>
          <p:nvPr>
            <a:audioFile r:link="rId1"/>
          </p:nvPr>
        </p:nvPicPr>
        <p:blipFill>
          <a:blip r:embed="rId4" cstate="print"/>
          <a:srcRect/>
          <a:stretch>
            <a:fillRect/>
          </a:stretch>
        </p:blipFill>
        <p:spPr bwMode="auto">
          <a:xfrm>
            <a:off x="8686800" y="6400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054" fill="hold"/>
                                        <p:tgtEl>
                                          <p:spTgt spid="6349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3492"/>
                </p:tgtEl>
              </p:cMediaNode>
            </p:audio>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6249042-8AE9-44E8-BF78-D2ABC7BB4CC8}" type="slidenum">
              <a:rPr lang="en-US"/>
              <a:pPr/>
              <a:t>35</a:t>
            </a:fld>
            <a:endParaRPr lang="en-US"/>
          </a:p>
        </p:txBody>
      </p:sp>
      <p:sp>
        <p:nvSpPr>
          <p:cNvPr id="65538" name="Rectangle 2"/>
          <p:cNvSpPr>
            <a:spLocks noGrp="1" noChangeArrowheads="1"/>
          </p:cNvSpPr>
          <p:nvPr>
            <p:ph type="title"/>
          </p:nvPr>
        </p:nvSpPr>
        <p:spPr/>
        <p:txBody>
          <a:bodyPr/>
          <a:lstStyle/>
          <a:p>
            <a:r>
              <a:rPr lang="en-US"/>
              <a:t>Instruction in Behavioral Skills</a:t>
            </a:r>
          </a:p>
        </p:txBody>
      </p:sp>
      <p:sp>
        <p:nvSpPr>
          <p:cNvPr id="65539" name="Rectangle 3"/>
          <p:cNvSpPr>
            <a:spLocks noGrp="1" noChangeArrowheads="1"/>
          </p:cNvSpPr>
          <p:nvPr>
            <p:ph type="body" idx="1"/>
          </p:nvPr>
        </p:nvSpPr>
        <p:spPr/>
        <p:txBody>
          <a:bodyPr/>
          <a:lstStyle/>
          <a:p>
            <a:r>
              <a:rPr lang="en-US"/>
              <a:t>Relaxation</a:t>
            </a:r>
          </a:p>
          <a:p>
            <a:r>
              <a:rPr lang="en-US"/>
              <a:t>Imagery-hypnotic analgesia</a:t>
            </a:r>
          </a:p>
          <a:p>
            <a:r>
              <a:rPr lang="en-US"/>
              <a:t>Distraction </a:t>
            </a:r>
          </a:p>
          <a:p>
            <a:r>
              <a:rPr lang="en-US"/>
              <a:t>Listing pain behaviors &amp; responses </a:t>
            </a:r>
          </a:p>
        </p:txBody>
      </p:sp>
      <p:pic>
        <p:nvPicPr>
          <p:cNvPr id="7" name="Pain Snip- RELAX.WAV">
            <a:hlinkClick r:id="" action="ppaction://media"/>
          </p:cNvPr>
          <p:cNvPicPr>
            <a:picLocks noRot="1" noChangeAspect="1"/>
          </p:cNvPicPr>
          <p:nvPr>
            <a:audioFile r:link="rId1"/>
          </p:nvPr>
        </p:nvPicPr>
        <p:blipFill>
          <a:blip r:embed="rId3" cstate="print"/>
          <a:stretch>
            <a:fillRect/>
          </a:stretch>
        </p:blipFill>
        <p:spPr>
          <a:xfrm>
            <a:off x="7696200" y="6324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2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A75AB2-C947-42A9-8A65-DC20ACCCC52E}" type="slidenum">
              <a:rPr lang="en-US"/>
              <a:pPr/>
              <a:t>36</a:t>
            </a:fld>
            <a:endParaRPr lang="en-US"/>
          </a:p>
        </p:txBody>
      </p:sp>
      <p:sp>
        <p:nvSpPr>
          <p:cNvPr id="73730" name="Rectangle 2"/>
          <p:cNvSpPr>
            <a:spLocks noGrp="1" noChangeArrowheads="1"/>
          </p:cNvSpPr>
          <p:nvPr>
            <p:ph type="title"/>
          </p:nvPr>
        </p:nvSpPr>
        <p:spPr>
          <a:xfrm>
            <a:off x="1600200" y="1447800"/>
            <a:ext cx="7543800" cy="884238"/>
          </a:xfrm>
        </p:spPr>
        <p:txBody>
          <a:bodyPr/>
          <a:lstStyle/>
          <a:p>
            <a:r>
              <a:rPr lang="en-US" sz="3200"/>
              <a:t>Instruction in Behavioral Skills</a:t>
            </a:r>
          </a:p>
        </p:txBody>
      </p:sp>
      <p:sp>
        <p:nvSpPr>
          <p:cNvPr id="73731" name="Rectangle 3"/>
          <p:cNvSpPr>
            <a:spLocks noGrp="1" noChangeArrowheads="1"/>
          </p:cNvSpPr>
          <p:nvPr>
            <p:ph type="body" idx="1"/>
          </p:nvPr>
        </p:nvSpPr>
        <p:spPr>
          <a:xfrm>
            <a:off x="1828800" y="2362200"/>
            <a:ext cx="7086600" cy="3124200"/>
          </a:xfrm>
        </p:spPr>
        <p:txBody>
          <a:bodyPr/>
          <a:lstStyle/>
          <a:p>
            <a:r>
              <a:rPr lang="en-US"/>
              <a:t>Exercise</a:t>
            </a:r>
          </a:p>
          <a:p>
            <a:r>
              <a:rPr lang="en-US"/>
              <a:t>Pacing</a:t>
            </a:r>
          </a:p>
          <a:p>
            <a:r>
              <a:rPr lang="en-US"/>
              <a:t>Assertiveness</a:t>
            </a:r>
          </a:p>
          <a:p>
            <a:r>
              <a:rPr lang="en-US"/>
              <a:t>Practiced in session then as homework</a:t>
            </a:r>
          </a:p>
          <a:p>
            <a:r>
              <a:rPr lang="en-US"/>
              <a:t>Self-monitoring &amp; self-reinforcement </a:t>
            </a:r>
          </a:p>
        </p:txBody>
      </p:sp>
      <p:pic>
        <p:nvPicPr>
          <p:cNvPr id="73732" name="Pain snips- It don't hurt 1.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500" fill="hold"/>
                                        <p:tgtEl>
                                          <p:spTgt spid="7373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3732"/>
                </p:tgtEl>
              </p:cMediaNode>
            </p:audio>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153D752-68B9-4648-9264-016BC94A7D6A}" type="slidenum">
              <a:rPr lang="en-US"/>
              <a:pPr/>
              <a:t>37</a:t>
            </a:fld>
            <a:endParaRPr lang="en-US"/>
          </a:p>
        </p:txBody>
      </p:sp>
      <p:sp>
        <p:nvSpPr>
          <p:cNvPr id="66562" name="Rectangle 2"/>
          <p:cNvSpPr>
            <a:spLocks noGrp="1" noChangeArrowheads="1"/>
          </p:cNvSpPr>
          <p:nvPr>
            <p:ph type="title"/>
          </p:nvPr>
        </p:nvSpPr>
        <p:spPr>
          <a:xfrm>
            <a:off x="1828800" y="990600"/>
            <a:ext cx="7772400" cy="2101850"/>
          </a:xfrm>
        </p:spPr>
        <p:txBody>
          <a:bodyPr/>
          <a:lstStyle/>
          <a:p>
            <a:pPr marL="838200" indent="-838200"/>
            <a:r>
              <a:rPr lang="en-US"/>
              <a:t>Planning for High-risk Situations</a:t>
            </a:r>
            <a:br>
              <a:rPr lang="en-US"/>
            </a:br>
            <a:endParaRPr lang="en-US"/>
          </a:p>
        </p:txBody>
      </p:sp>
      <p:sp>
        <p:nvSpPr>
          <p:cNvPr id="66563" name="Rectangle 3"/>
          <p:cNvSpPr>
            <a:spLocks noGrp="1" noChangeArrowheads="1"/>
          </p:cNvSpPr>
          <p:nvPr>
            <p:ph type="body" idx="1"/>
          </p:nvPr>
        </p:nvSpPr>
        <p:spPr>
          <a:xfrm>
            <a:off x="1752600" y="2438400"/>
            <a:ext cx="7086600" cy="4267200"/>
          </a:xfrm>
        </p:spPr>
        <p:txBody>
          <a:bodyPr/>
          <a:lstStyle/>
          <a:p>
            <a:r>
              <a:rPr lang="en-US" sz="2800"/>
              <a:t>Flare-up plans </a:t>
            </a:r>
            <a:r>
              <a:rPr lang="en-US" sz="2000"/>
              <a:t>(pre-emptive analgesia)</a:t>
            </a:r>
          </a:p>
          <a:p>
            <a:r>
              <a:rPr lang="en-US" sz="2800"/>
              <a:t>Work &amp; home stressors</a:t>
            </a:r>
          </a:p>
          <a:p>
            <a:r>
              <a:rPr lang="en-US" sz="2800"/>
              <a:t>Emotional upsets</a:t>
            </a:r>
          </a:p>
          <a:p>
            <a:r>
              <a:rPr lang="en-US" sz="2800"/>
              <a:t>Relapse prevention</a:t>
            </a:r>
          </a:p>
          <a:p>
            <a:pPr lvl="1"/>
            <a:r>
              <a:rPr lang="en-US" sz="2400"/>
              <a:t>Teach to recognize early signs (depression, anxiety, pain, diet, exercise)</a:t>
            </a:r>
          </a:p>
          <a:p>
            <a:pPr lvl="1"/>
            <a:r>
              <a:rPr lang="en-US" sz="2400"/>
              <a:t>Rehearsal of responses</a:t>
            </a:r>
          </a:p>
          <a:p>
            <a:pPr lvl="1"/>
            <a:r>
              <a:rPr lang="en-US" sz="2400"/>
              <a:t>Self-reinforcement training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F15BE88-5984-4522-8B29-88CA9B19E81D}" type="slidenum">
              <a:rPr lang="en-US"/>
              <a:pPr/>
              <a:t>38</a:t>
            </a:fld>
            <a:endParaRPr lang="en-US"/>
          </a:p>
        </p:txBody>
      </p:sp>
      <p:sp>
        <p:nvSpPr>
          <p:cNvPr id="84994" name="Rectangle 2"/>
          <p:cNvSpPr>
            <a:spLocks noGrp="1" noChangeArrowheads="1"/>
          </p:cNvSpPr>
          <p:nvPr>
            <p:ph type="title"/>
          </p:nvPr>
        </p:nvSpPr>
        <p:spPr/>
        <p:txBody>
          <a:bodyPr/>
          <a:lstStyle/>
          <a:p>
            <a:r>
              <a:rPr lang="en-US"/>
              <a:t>Decision Making &amp; Problem Solving</a:t>
            </a:r>
          </a:p>
        </p:txBody>
      </p:sp>
      <p:sp>
        <p:nvSpPr>
          <p:cNvPr id="84995" name="Rectangle 3"/>
          <p:cNvSpPr>
            <a:spLocks noGrp="1" noChangeArrowheads="1"/>
          </p:cNvSpPr>
          <p:nvPr>
            <p:ph type="body" idx="1"/>
          </p:nvPr>
        </p:nvSpPr>
        <p:spPr/>
        <p:txBody>
          <a:bodyPr/>
          <a:lstStyle/>
          <a:p>
            <a:r>
              <a:rPr lang="en-US"/>
              <a:t>Indicators of poor problem solving.</a:t>
            </a:r>
          </a:p>
          <a:p>
            <a:pPr lvl="1"/>
            <a:r>
              <a:rPr lang="en-US"/>
              <a:t>Generation of few possible solutions.</a:t>
            </a:r>
          </a:p>
          <a:p>
            <a:pPr lvl="1"/>
            <a:r>
              <a:rPr lang="en-US"/>
              <a:t>Suggested solutions don’t include social supports.</a:t>
            </a:r>
          </a:p>
          <a:p>
            <a:pPr lvl="1"/>
            <a:r>
              <a:rPr lang="en-US"/>
              <a:t>Inaccurate expectations of probable consequences.</a:t>
            </a:r>
          </a:p>
        </p:txBody>
      </p:sp>
      <p:pic>
        <p:nvPicPr>
          <p:cNvPr id="84996" name="Pain snip- Cant always get 1.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400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360" fill="hold"/>
                                        <p:tgtEl>
                                          <p:spTgt spid="8499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4996"/>
                </p:tgtEl>
              </p:cMediaNode>
            </p:audi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30B4BA-B31C-4745-AEFC-CD8794F217EF}" type="slidenum">
              <a:rPr lang="en-US"/>
              <a:pPr/>
              <a:t>39</a:t>
            </a:fld>
            <a:endParaRPr lang="en-US"/>
          </a:p>
        </p:txBody>
      </p:sp>
      <p:sp>
        <p:nvSpPr>
          <p:cNvPr id="86018" name="Rectangle 2"/>
          <p:cNvSpPr>
            <a:spLocks noGrp="1" noChangeArrowheads="1"/>
          </p:cNvSpPr>
          <p:nvPr>
            <p:ph type="title"/>
          </p:nvPr>
        </p:nvSpPr>
        <p:spPr>
          <a:xfrm>
            <a:off x="1600200" y="1219200"/>
            <a:ext cx="7086600" cy="884238"/>
          </a:xfrm>
        </p:spPr>
        <p:txBody>
          <a:bodyPr/>
          <a:lstStyle/>
          <a:p>
            <a:r>
              <a:rPr lang="en-US"/>
              <a:t>Decision Making &amp; Problem Solving</a:t>
            </a:r>
          </a:p>
        </p:txBody>
      </p:sp>
      <p:sp>
        <p:nvSpPr>
          <p:cNvPr id="86019" name="Rectangle 3"/>
          <p:cNvSpPr>
            <a:spLocks noGrp="1" noChangeArrowheads="1"/>
          </p:cNvSpPr>
          <p:nvPr>
            <p:ph type="body" idx="1"/>
          </p:nvPr>
        </p:nvSpPr>
        <p:spPr>
          <a:xfrm>
            <a:off x="1752600" y="2362200"/>
            <a:ext cx="7086600" cy="3124200"/>
          </a:xfrm>
        </p:spPr>
        <p:txBody>
          <a:bodyPr/>
          <a:lstStyle/>
          <a:p>
            <a:r>
              <a:rPr lang="en-US" sz="2800"/>
              <a:t>Steps for problem solving.</a:t>
            </a:r>
          </a:p>
          <a:p>
            <a:pPr lvl="1"/>
            <a:r>
              <a:rPr lang="en-US" sz="2400"/>
              <a:t>Acknowledge &amp; identify problem.</a:t>
            </a:r>
          </a:p>
          <a:p>
            <a:pPr lvl="1"/>
            <a:r>
              <a:rPr lang="en-US" sz="2400"/>
              <a:t>Ask who owns the problem.</a:t>
            </a:r>
          </a:p>
          <a:p>
            <a:pPr lvl="1"/>
            <a:r>
              <a:rPr lang="en-US" sz="2400"/>
              <a:t>Identify needs of those affected.</a:t>
            </a:r>
          </a:p>
          <a:p>
            <a:pPr lvl="1"/>
            <a:r>
              <a:rPr lang="en-US" sz="2400"/>
              <a:t>Identify resources.</a:t>
            </a:r>
          </a:p>
          <a:p>
            <a:pPr lvl="1"/>
            <a:r>
              <a:rPr lang="en-US" sz="2400"/>
              <a:t>Brainstorming.</a:t>
            </a:r>
          </a:p>
          <a:p>
            <a:pPr lvl="1"/>
            <a:r>
              <a:rPr lang="en-US" sz="2400"/>
              <a:t>Evaluate options based on step 3.</a:t>
            </a:r>
          </a:p>
          <a:p>
            <a:pPr lvl="1"/>
            <a:r>
              <a:rPr lang="en-US" sz="2400"/>
              <a:t>Implement an option.</a:t>
            </a:r>
          </a:p>
          <a:p>
            <a:pPr lvl="1"/>
            <a:r>
              <a:rPr lang="en-US" sz="2400"/>
              <a:t>Evaluate outcome.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7F6097F-57D1-4CE8-847A-B5E17796D23F}" type="slidenum">
              <a:rPr lang="en-US"/>
              <a:pPr/>
              <a:t>4</a:t>
            </a:fld>
            <a:endParaRPr lang="en-US"/>
          </a:p>
        </p:txBody>
      </p:sp>
      <p:sp>
        <p:nvSpPr>
          <p:cNvPr id="28674" name="Rectangle 2"/>
          <p:cNvSpPr>
            <a:spLocks noGrp="1" noChangeArrowheads="1"/>
          </p:cNvSpPr>
          <p:nvPr>
            <p:ph type="title"/>
          </p:nvPr>
        </p:nvSpPr>
        <p:spPr>
          <a:xfrm>
            <a:off x="1600200" y="990600"/>
            <a:ext cx="7121525" cy="803275"/>
          </a:xfrm>
        </p:spPr>
        <p:txBody>
          <a:bodyPr/>
          <a:lstStyle/>
          <a:p>
            <a:r>
              <a:rPr lang="en-US" sz="3600" b="1" dirty="0">
                <a:cs typeface="Times New Roman" pitchFamily="18" charset="0"/>
              </a:rPr>
              <a:t>Categories of Chronic Pain</a:t>
            </a:r>
            <a:br>
              <a:rPr lang="en-US" sz="3600" b="1" dirty="0">
                <a:cs typeface="Times New Roman" pitchFamily="18" charset="0"/>
              </a:rPr>
            </a:br>
            <a:endParaRPr lang="en-US" sz="3600" b="1" dirty="0">
              <a:cs typeface="Times New Roman" pitchFamily="18" charset="0"/>
            </a:endParaRPr>
          </a:p>
        </p:txBody>
      </p:sp>
      <p:sp>
        <p:nvSpPr>
          <p:cNvPr id="28675" name="Rectangle 3"/>
          <p:cNvSpPr>
            <a:spLocks noGrp="1" noChangeArrowheads="1"/>
          </p:cNvSpPr>
          <p:nvPr>
            <p:ph type="body" idx="1"/>
          </p:nvPr>
        </p:nvSpPr>
        <p:spPr>
          <a:xfrm>
            <a:off x="1828800" y="1524000"/>
            <a:ext cx="7543800" cy="5334000"/>
          </a:xfrm>
        </p:spPr>
        <p:txBody>
          <a:bodyPr/>
          <a:lstStyle/>
          <a:p>
            <a:pPr>
              <a:lnSpc>
                <a:spcPct val="90000"/>
              </a:lnSpc>
            </a:pPr>
            <a:r>
              <a:rPr lang="en-US" sz="2800" b="1" dirty="0">
                <a:cs typeface="Times New Roman" pitchFamily="18" charset="0"/>
              </a:rPr>
              <a:t>Chronic recurrent pain</a:t>
            </a:r>
          </a:p>
          <a:p>
            <a:pPr lvl="1">
              <a:lnSpc>
                <a:spcPct val="90000"/>
              </a:lnSpc>
            </a:pPr>
            <a:r>
              <a:rPr lang="en-US" sz="2000" dirty="0">
                <a:cs typeface="Times New Roman" pitchFamily="18" charset="0"/>
              </a:rPr>
              <a:t>Benign condition</a:t>
            </a:r>
          </a:p>
          <a:p>
            <a:pPr lvl="1">
              <a:lnSpc>
                <a:spcPct val="90000"/>
              </a:lnSpc>
            </a:pPr>
            <a:r>
              <a:rPr lang="en-US" sz="2000" dirty="0">
                <a:cs typeface="Times New Roman" pitchFamily="18" charset="0"/>
              </a:rPr>
              <a:t>Intense pain alternating with pain-free periods</a:t>
            </a:r>
          </a:p>
          <a:p>
            <a:pPr lvl="1">
              <a:lnSpc>
                <a:spcPct val="90000"/>
              </a:lnSpc>
            </a:pPr>
            <a:r>
              <a:rPr lang="en-US" sz="2000" dirty="0">
                <a:cs typeface="Times New Roman" pitchFamily="18" charset="0"/>
              </a:rPr>
              <a:t>E.g., Headaches, endometriosis</a:t>
            </a:r>
          </a:p>
          <a:p>
            <a:pPr>
              <a:lnSpc>
                <a:spcPct val="90000"/>
              </a:lnSpc>
            </a:pPr>
            <a:r>
              <a:rPr lang="en-US" sz="2800" b="1" dirty="0">
                <a:cs typeface="Times New Roman" pitchFamily="18" charset="0"/>
              </a:rPr>
              <a:t>Chronic intractable benign pain</a:t>
            </a:r>
          </a:p>
          <a:p>
            <a:pPr lvl="1">
              <a:lnSpc>
                <a:spcPct val="90000"/>
              </a:lnSpc>
            </a:pPr>
            <a:r>
              <a:rPr lang="en-US" sz="2000" dirty="0">
                <a:cs typeface="Times New Roman" pitchFamily="18" charset="0"/>
              </a:rPr>
              <a:t>Benign condition </a:t>
            </a:r>
          </a:p>
          <a:p>
            <a:pPr lvl="1">
              <a:lnSpc>
                <a:spcPct val="90000"/>
              </a:lnSpc>
            </a:pPr>
            <a:r>
              <a:rPr lang="en-US" sz="2000" dirty="0">
                <a:cs typeface="Times New Roman" pitchFamily="18" charset="0"/>
              </a:rPr>
              <a:t>Persistent - no pain free periods </a:t>
            </a:r>
          </a:p>
          <a:p>
            <a:pPr lvl="1">
              <a:lnSpc>
                <a:spcPct val="90000"/>
              </a:lnSpc>
            </a:pPr>
            <a:r>
              <a:rPr lang="en-US" sz="2000" dirty="0">
                <a:cs typeface="Times New Roman" pitchFamily="18" charset="0"/>
              </a:rPr>
              <a:t>Intensity may vary</a:t>
            </a:r>
          </a:p>
          <a:p>
            <a:pPr lvl="1">
              <a:lnSpc>
                <a:spcPct val="90000"/>
              </a:lnSpc>
            </a:pPr>
            <a:r>
              <a:rPr lang="en-US" sz="2000" dirty="0">
                <a:cs typeface="Times New Roman" pitchFamily="18" charset="0"/>
              </a:rPr>
              <a:t>Objective medical findings often limited</a:t>
            </a:r>
          </a:p>
          <a:p>
            <a:pPr lvl="1">
              <a:lnSpc>
                <a:spcPct val="90000"/>
              </a:lnSpc>
            </a:pPr>
            <a:r>
              <a:rPr lang="en-US" sz="2000" dirty="0">
                <a:cs typeface="Times New Roman" pitchFamily="18" charset="0"/>
              </a:rPr>
              <a:t>E.g., Back pain</a:t>
            </a:r>
          </a:p>
          <a:p>
            <a:pPr>
              <a:lnSpc>
                <a:spcPct val="90000"/>
              </a:lnSpc>
            </a:pPr>
            <a:r>
              <a:rPr lang="en-US" sz="2800" b="1" dirty="0">
                <a:cs typeface="Times New Roman" pitchFamily="18" charset="0"/>
              </a:rPr>
              <a:t>Chronic progressive pain</a:t>
            </a:r>
            <a:r>
              <a:rPr lang="en-US" sz="2800" dirty="0">
                <a:cs typeface="Times New Roman" pitchFamily="18" charset="0"/>
              </a:rPr>
              <a:t> </a:t>
            </a:r>
          </a:p>
          <a:p>
            <a:pPr lvl="1">
              <a:lnSpc>
                <a:spcPct val="90000"/>
              </a:lnSpc>
            </a:pPr>
            <a:r>
              <a:rPr lang="en-US" sz="2000" dirty="0">
                <a:cs typeface="Times New Roman" pitchFamily="18" charset="0"/>
              </a:rPr>
              <a:t>Malignant condition </a:t>
            </a:r>
          </a:p>
          <a:p>
            <a:pPr lvl="1">
              <a:lnSpc>
                <a:spcPct val="90000"/>
              </a:lnSpc>
            </a:pPr>
            <a:r>
              <a:rPr lang="en-US" sz="2000" dirty="0">
                <a:cs typeface="Times New Roman" pitchFamily="18" charset="0"/>
              </a:rPr>
              <a:t>Continuous - </a:t>
            </a:r>
            <a:r>
              <a:rPr lang="en-US" sz="2000" dirty="0" smtClean="0">
                <a:cs typeface="Times New Roman" pitchFamily="18" charset="0"/>
              </a:rPr>
              <a:t>increasing </a:t>
            </a:r>
            <a:r>
              <a:rPr lang="en-US" sz="2000" dirty="0">
                <a:cs typeface="Times New Roman" pitchFamily="18" charset="0"/>
              </a:rPr>
              <a:t>intensity </a:t>
            </a:r>
          </a:p>
          <a:p>
            <a:pPr lvl="1">
              <a:lnSpc>
                <a:spcPct val="90000"/>
              </a:lnSpc>
            </a:pPr>
            <a:r>
              <a:rPr lang="en-US" sz="2000" dirty="0">
                <a:cs typeface="Times New Roman" pitchFamily="18" charset="0"/>
              </a:rPr>
              <a:t>E.g., Cancer and rheumatoid arthritis</a:t>
            </a:r>
            <a:r>
              <a:rPr lang="en-US" sz="2000" dirty="0"/>
              <a:t> </a:t>
            </a:r>
          </a:p>
        </p:txBody>
      </p:sp>
      <p:pic>
        <p:nvPicPr>
          <p:cNvPr id="28680" name="REM.WAV">
            <a:hlinkClick r:id="" action="ppaction://media"/>
          </p:cNvPr>
          <p:cNvPicPr>
            <a:picLocks noRot="1" noChangeAspect="1" noChangeArrowheads="1"/>
          </p:cNvPicPr>
          <p:nvPr>
            <a:audioFile r:link="rId1"/>
          </p:nvPr>
        </p:nvPicPr>
        <p:blipFill>
          <a:blip r:embed="rId3" cstate="print"/>
          <a:srcRect/>
          <a:stretch>
            <a:fillRect/>
          </a:stretch>
        </p:blipFill>
        <p:spPr bwMode="auto">
          <a:xfrm>
            <a:off x="86106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334" fill="hold"/>
                                        <p:tgtEl>
                                          <p:spTgt spid="2868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8680"/>
                </p:tgtEl>
              </p:cMediaNode>
            </p:audi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1B5AF14F-8300-472B-9A29-B79BA6AE5A53}" type="slidenum">
              <a:rPr lang="en-US"/>
              <a:pPr/>
              <a:t>40</a:t>
            </a:fld>
            <a:endParaRPr lang="en-US"/>
          </a:p>
        </p:txBody>
      </p:sp>
      <p:sp>
        <p:nvSpPr>
          <p:cNvPr id="79874" name="Rectangle 2"/>
          <p:cNvSpPr>
            <a:spLocks noGrp="1" noChangeArrowheads="1"/>
          </p:cNvSpPr>
          <p:nvPr>
            <p:ph type="title"/>
          </p:nvPr>
        </p:nvSpPr>
        <p:spPr>
          <a:xfrm>
            <a:off x="1752600" y="1884363"/>
            <a:ext cx="7086600" cy="468312"/>
          </a:xfrm>
        </p:spPr>
        <p:txBody>
          <a:bodyPr/>
          <a:lstStyle/>
          <a:p>
            <a:r>
              <a:rPr lang="en-US"/>
              <a:t>CBT Group Treatment 	</a:t>
            </a:r>
          </a:p>
        </p:txBody>
      </p:sp>
      <p:sp>
        <p:nvSpPr>
          <p:cNvPr id="79875" name="Rectangle 3"/>
          <p:cNvSpPr>
            <a:spLocks noGrp="1" noChangeArrowheads="1"/>
          </p:cNvSpPr>
          <p:nvPr>
            <p:ph type="body" sz="half" idx="1"/>
          </p:nvPr>
        </p:nvSpPr>
        <p:spPr>
          <a:xfrm>
            <a:off x="1752600" y="2819400"/>
            <a:ext cx="3473450" cy="3124200"/>
          </a:xfrm>
        </p:spPr>
        <p:txBody>
          <a:bodyPr/>
          <a:lstStyle/>
          <a:p>
            <a:r>
              <a:rPr lang="en-US"/>
              <a:t>Advantages</a:t>
            </a:r>
          </a:p>
          <a:p>
            <a:pPr lvl="1"/>
            <a:r>
              <a:rPr lang="en-US"/>
              <a:t>Fixed format</a:t>
            </a:r>
          </a:p>
          <a:p>
            <a:pPr lvl="1"/>
            <a:r>
              <a:rPr lang="en-US"/>
              <a:t>Social facilitation</a:t>
            </a:r>
          </a:p>
          <a:p>
            <a:pPr lvl="1"/>
            <a:r>
              <a:rPr lang="en-US"/>
              <a:t>“We are not alone”</a:t>
            </a:r>
          </a:p>
          <a:p>
            <a:pPr lvl="1"/>
            <a:r>
              <a:rPr lang="en-US"/>
              <a:t>Veteran phenomenon</a:t>
            </a:r>
          </a:p>
          <a:p>
            <a:pPr lvl="1"/>
            <a:r>
              <a:rPr lang="en-US"/>
              <a:t>Integrative</a:t>
            </a:r>
          </a:p>
          <a:p>
            <a:pPr lvl="1"/>
            <a:r>
              <a:rPr lang="en-US">
                <a:sym typeface="Wingdings 2" pitchFamily="18" charset="2"/>
              </a:rPr>
              <a:t> &amp; $ </a:t>
            </a:r>
            <a:endParaRPr lang="en-US"/>
          </a:p>
        </p:txBody>
      </p:sp>
      <p:sp>
        <p:nvSpPr>
          <p:cNvPr id="79876" name="Rectangle 4"/>
          <p:cNvSpPr>
            <a:spLocks noGrp="1" noChangeArrowheads="1"/>
          </p:cNvSpPr>
          <p:nvPr>
            <p:ph type="body" sz="half" idx="2"/>
          </p:nvPr>
        </p:nvSpPr>
        <p:spPr>
          <a:xfrm>
            <a:off x="5365750" y="2819400"/>
            <a:ext cx="3473450" cy="3124200"/>
          </a:xfrm>
        </p:spPr>
        <p:txBody>
          <a:bodyPr/>
          <a:lstStyle/>
          <a:p>
            <a:r>
              <a:rPr lang="en-US"/>
              <a:t>Disadvantages</a:t>
            </a:r>
          </a:p>
          <a:p>
            <a:pPr lvl="1"/>
            <a:r>
              <a:rPr lang="en-US"/>
              <a:t>Relatively inflexible</a:t>
            </a:r>
          </a:p>
          <a:p>
            <a:pPr lvl="1"/>
            <a:r>
              <a:rPr lang="en-US"/>
              <a:t>Crises more challenging</a:t>
            </a:r>
          </a:p>
          <a:p>
            <a:pPr lvl="1"/>
            <a:r>
              <a:rPr lang="en-US"/>
              <a:t>Not as individualized</a:t>
            </a:r>
          </a:p>
          <a:p>
            <a:pPr lvl="1"/>
            <a:r>
              <a:rPr lang="en-US"/>
              <a:t>Can be threatening</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DC5B9C-D5FF-418A-8D59-D6B3CA6E49A7}" type="slidenum">
              <a:rPr lang="en-US"/>
              <a:pPr/>
              <a:t>41</a:t>
            </a:fld>
            <a:endParaRPr lang="en-US"/>
          </a:p>
        </p:txBody>
      </p:sp>
      <p:sp>
        <p:nvSpPr>
          <p:cNvPr id="176130" name="Rectangle 2"/>
          <p:cNvSpPr>
            <a:spLocks noGrp="1" noChangeArrowheads="1"/>
          </p:cNvSpPr>
          <p:nvPr>
            <p:ph type="title"/>
          </p:nvPr>
        </p:nvSpPr>
        <p:spPr>
          <a:xfrm>
            <a:off x="2438400" y="3276600"/>
            <a:ext cx="6705600" cy="884238"/>
          </a:xfrm>
        </p:spPr>
        <p:txBody>
          <a:bodyPr/>
          <a:lstStyle/>
          <a:p>
            <a:r>
              <a:rPr lang="en-US"/>
              <a:t>The End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B80F98F5-8BAE-413B-881A-A8F81CC47657}" type="slidenum">
              <a:rPr lang="en-US"/>
              <a:pPr/>
              <a:t>42</a:t>
            </a:fld>
            <a:endParaRPr lang="en-US"/>
          </a:p>
        </p:txBody>
      </p:sp>
      <p:sp>
        <p:nvSpPr>
          <p:cNvPr id="69634" name="Rectangle 2"/>
          <p:cNvSpPr>
            <a:spLocks noGrp="1" noChangeArrowheads="1"/>
          </p:cNvSpPr>
          <p:nvPr>
            <p:ph type="title"/>
          </p:nvPr>
        </p:nvSpPr>
        <p:spPr>
          <a:xfrm>
            <a:off x="1752600" y="1884363"/>
            <a:ext cx="7086600" cy="468312"/>
          </a:xfrm>
        </p:spPr>
        <p:txBody>
          <a:bodyPr/>
          <a:lstStyle/>
          <a:p>
            <a:r>
              <a:rPr lang="en-US"/>
              <a:t>Transtheoretical Model</a:t>
            </a:r>
          </a:p>
        </p:txBody>
      </p:sp>
      <p:sp>
        <p:nvSpPr>
          <p:cNvPr id="69637" name="Rectangle 5"/>
          <p:cNvSpPr>
            <a:spLocks noChangeArrowheads="1"/>
          </p:cNvSpPr>
          <p:nvPr/>
        </p:nvSpPr>
        <p:spPr bwMode="auto">
          <a:xfrm>
            <a:off x="0" y="1897063"/>
            <a:ext cx="9144000" cy="0"/>
          </a:xfrm>
          <a:prstGeom prst="rect">
            <a:avLst/>
          </a:prstGeom>
          <a:noFill/>
          <a:ln w="9525">
            <a:noFill/>
            <a:miter lim="800000"/>
            <a:headEnd/>
            <a:tailEnd/>
          </a:ln>
          <a:effectLst/>
        </p:spPr>
        <p:txBody>
          <a:bodyPr>
            <a:spAutoFit/>
          </a:bodyPr>
          <a:lstStyle/>
          <a:p>
            <a:endParaRPr lang="en-US"/>
          </a:p>
        </p:txBody>
      </p:sp>
      <p:grpSp>
        <p:nvGrpSpPr>
          <p:cNvPr id="69643" name="Group 11"/>
          <p:cNvGrpSpPr>
            <a:grpSpLocks/>
          </p:cNvGrpSpPr>
          <p:nvPr/>
        </p:nvGrpSpPr>
        <p:grpSpPr bwMode="auto">
          <a:xfrm>
            <a:off x="0" y="1752600"/>
            <a:ext cx="9161463" cy="4419600"/>
            <a:chOff x="-11" y="-11"/>
            <a:chExt cx="5782" cy="1952"/>
          </a:xfrm>
        </p:grpSpPr>
        <p:grpSp>
          <p:nvGrpSpPr>
            <p:cNvPr id="69641" name="Group 9"/>
            <p:cNvGrpSpPr>
              <a:grpSpLocks/>
            </p:cNvGrpSpPr>
            <p:nvPr/>
          </p:nvGrpSpPr>
          <p:grpSpPr bwMode="auto">
            <a:xfrm>
              <a:off x="0" y="0"/>
              <a:ext cx="5760" cy="1930"/>
              <a:chOff x="0" y="0"/>
              <a:chExt cx="5760" cy="1930"/>
            </a:xfrm>
          </p:grpSpPr>
          <p:sp>
            <p:nvSpPr>
              <p:cNvPr id="69638" name="Rectangle 6"/>
              <p:cNvSpPr>
                <a:spLocks noChangeArrowheads="1"/>
              </p:cNvSpPr>
              <p:nvPr/>
            </p:nvSpPr>
            <p:spPr bwMode="auto">
              <a:xfrm>
                <a:off x="0" y="0"/>
                <a:ext cx="5760" cy="1930"/>
              </a:xfrm>
              <a:prstGeom prst="rect">
                <a:avLst/>
              </a:prstGeom>
              <a:noFill/>
              <a:ln w="9525">
                <a:noFill/>
                <a:miter lim="800000"/>
                <a:headEnd/>
                <a:tailEnd/>
              </a:ln>
              <a:effectLst/>
            </p:spPr>
            <p:txBody>
              <a:bodyPr/>
              <a:lstStyle/>
              <a:p>
                <a:pPr algn="ctr" eaLnBrk="1" hangingPunct="1"/>
                <a:r>
                  <a:rPr lang="en-US" sz="2400">
                    <a:latin typeface="Times New Roman" pitchFamily="18" charset="0"/>
                  </a:rPr>
                  <a:t>  </a:t>
                </a:r>
                <a:r>
                  <a:rPr lang="en-US" sz="17100">
                    <a:latin typeface="Times New Roman" pitchFamily="18" charset="0"/>
                  </a:rPr>
                  <a:t> </a:t>
                </a:r>
                <a:r>
                  <a:rPr lang="en-US" sz="2400">
                    <a:latin typeface="Times New Roman" pitchFamily="18" charset="0"/>
                  </a:rPr>
                  <a:t>                                                              </a:t>
                </a:r>
              </a:p>
              <a:p>
                <a:pPr algn="ctr"/>
                <a:endParaRPr lang="en-US" sz="2400">
                  <a:latin typeface="Times New Roman" pitchFamily="18" charset="0"/>
                </a:endParaRPr>
              </a:p>
            </p:txBody>
          </p:sp>
          <p:sp>
            <p:nvSpPr>
              <p:cNvPr id="69640" name="Rectangle 8"/>
              <p:cNvSpPr>
                <a:spLocks noChangeArrowheads="1"/>
              </p:cNvSpPr>
              <p:nvPr/>
            </p:nvSpPr>
            <p:spPr bwMode="auto">
              <a:xfrm>
                <a:off x="0" y="0"/>
                <a:ext cx="5760" cy="1930"/>
              </a:xfrm>
              <a:prstGeom prst="rect">
                <a:avLst/>
              </a:prstGeom>
              <a:noFill/>
              <a:ln w="7">
                <a:solidFill>
                  <a:srgbClr val="A0A0A0"/>
                </a:solidFill>
                <a:miter lim="800000"/>
                <a:headEnd/>
                <a:tailEnd/>
              </a:ln>
              <a:effectLst/>
            </p:spPr>
            <p:txBody>
              <a:bodyPr wrap="none"/>
              <a:lstStyle/>
              <a:p>
                <a:endParaRPr lang="en-US"/>
              </a:p>
            </p:txBody>
          </p:sp>
        </p:grpSp>
        <p:sp>
          <p:nvSpPr>
            <p:cNvPr id="69642" name="Rectangle 10"/>
            <p:cNvSpPr>
              <a:spLocks noChangeArrowheads="1"/>
            </p:cNvSpPr>
            <p:nvPr/>
          </p:nvSpPr>
          <p:spPr bwMode="auto">
            <a:xfrm>
              <a:off x="-11" y="-11"/>
              <a:ext cx="5782" cy="1952"/>
            </a:xfrm>
            <a:prstGeom prst="rect">
              <a:avLst/>
            </a:prstGeom>
            <a:noFill/>
            <a:ln w="34925">
              <a:solidFill>
                <a:srgbClr val="A0A0A0"/>
              </a:solidFill>
              <a:miter lim="800000"/>
              <a:headEnd/>
              <a:tailEnd/>
            </a:ln>
            <a:effectLst/>
          </p:spPr>
          <p:txBody>
            <a:bodyPr wrap="none"/>
            <a:lstStyle/>
            <a:p>
              <a:endParaRPr lang="en-US"/>
            </a:p>
          </p:txBody>
        </p:sp>
      </p:grpSp>
      <p:pic>
        <p:nvPicPr>
          <p:cNvPr id="69639" name="Picture 7" descr="bcsoc"/>
          <p:cNvPicPr>
            <a:picLocks noChangeAspect="1" noChangeArrowheads="1"/>
          </p:cNvPicPr>
          <p:nvPr/>
        </p:nvPicPr>
        <p:blipFill>
          <a:blip r:embed="rId3" cstate="print"/>
          <a:srcRect/>
          <a:stretch>
            <a:fillRect/>
          </a:stretch>
        </p:blipFill>
        <p:spPr bwMode="auto">
          <a:xfrm>
            <a:off x="990600" y="1905000"/>
            <a:ext cx="7239000" cy="4073525"/>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8084DB13-0F26-4A84-9C13-CFB9DFD9B6D0}" type="slidenum">
              <a:rPr lang="en-US"/>
              <a:pPr/>
              <a:t>43</a:t>
            </a:fld>
            <a:endParaRPr lang="en-US"/>
          </a:p>
        </p:txBody>
      </p:sp>
      <p:sp>
        <p:nvSpPr>
          <p:cNvPr id="68610" name="Rectangle 2"/>
          <p:cNvSpPr>
            <a:spLocks noChangeArrowheads="1"/>
          </p:cNvSpPr>
          <p:nvPr/>
        </p:nvSpPr>
        <p:spPr bwMode="auto">
          <a:xfrm>
            <a:off x="0" y="519113"/>
            <a:ext cx="9144000" cy="0"/>
          </a:xfrm>
          <a:prstGeom prst="rect">
            <a:avLst/>
          </a:prstGeom>
          <a:noFill/>
          <a:ln w="9525">
            <a:noFill/>
            <a:miter lim="800000"/>
            <a:headEnd/>
            <a:tailEnd/>
          </a:ln>
          <a:effectLst/>
        </p:spPr>
        <p:txBody>
          <a:bodyPr>
            <a:spAutoFit/>
          </a:bodyPr>
          <a:lstStyle/>
          <a:p>
            <a:endParaRPr lang="en-US"/>
          </a:p>
        </p:txBody>
      </p:sp>
      <p:grpSp>
        <p:nvGrpSpPr>
          <p:cNvPr id="68616" name="Group 8"/>
          <p:cNvGrpSpPr>
            <a:grpSpLocks/>
          </p:cNvGrpSpPr>
          <p:nvPr/>
        </p:nvGrpSpPr>
        <p:grpSpPr bwMode="auto">
          <a:xfrm>
            <a:off x="-17463" y="501650"/>
            <a:ext cx="9178926" cy="5856288"/>
            <a:chOff x="-11" y="-11"/>
            <a:chExt cx="5782" cy="3689"/>
          </a:xfrm>
        </p:grpSpPr>
        <p:grpSp>
          <p:nvGrpSpPr>
            <p:cNvPr id="68614" name="Group 6"/>
            <p:cNvGrpSpPr>
              <a:grpSpLocks/>
            </p:cNvGrpSpPr>
            <p:nvPr/>
          </p:nvGrpSpPr>
          <p:grpSpPr bwMode="auto">
            <a:xfrm>
              <a:off x="0" y="0"/>
              <a:ext cx="5760" cy="3667"/>
              <a:chOff x="0" y="0"/>
              <a:chExt cx="5760" cy="3667"/>
            </a:xfrm>
          </p:grpSpPr>
          <p:sp>
            <p:nvSpPr>
              <p:cNvPr id="68611" name="Rectangle 3"/>
              <p:cNvSpPr>
                <a:spLocks noChangeArrowheads="1"/>
              </p:cNvSpPr>
              <p:nvPr/>
            </p:nvSpPr>
            <p:spPr bwMode="auto">
              <a:xfrm>
                <a:off x="0" y="0"/>
                <a:ext cx="5760" cy="3667"/>
              </a:xfrm>
              <a:prstGeom prst="rect">
                <a:avLst/>
              </a:prstGeom>
              <a:noFill/>
              <a:ln w="9525">
                <a:noFill/>
                <a:miter lim="800000"/>
                <a:headEnd/>
                <a:tailEnd/>
              </a:ln>
              <a:effectLst/>
            </p:spPr>
            <p:txBody>
              <a:bodyPr/>
              <a:lstStyle/>
              <a:p>
                <a:pPr algn="ctr" eaLnBrk="1" hangingPunct="1"/>
                <a:r>
                  <a:rPr lang="en-US" sz="2400">
                    <a:latin typeface="Times New Roman" pitchFamily="18" charset="0"/>
                  </a:rPr>
                  <a:t>  </a:t>
                </a:r>
                <a:r>
                  <a:rPr lang="en-US" sz="35200">
                    <a:latin typeface="Times New Roman" pitchFamily="18" charset="0"/>
                  </a:rPr>
                  <a:t> </a:t>
                </a:r>
                <a:r>
                  <a:rPr lang="en-US" sz="2400">
                    <a:latin typeface="Times New Roman" pitchFamily="18" charset="0"/>
                  </a:rPr>
                  <a:t>                                                             </a:t>
                </a:r>
              </a:p>
              <a:p>
                <a:pPr algn="ctr"/>
                <a:endParaRPr lang="en-US" sz="2400">
                  <a:latin typeface="Times New Roman" pitchFamily="18" charset="0"/>
                </a:endParaRPr>
              </a:p>
            </p:txBody>
          </p:sp>
          <p:sp>
            <p:nvSpPr>
              <p:cNvPr id="68613" name="Rectangle 5"/>
              <p:cNvSpPr>
                <a:spLocks noChangeArrowheads="1"/>
              </p:cNvSpPr>
              <p:nvPr/>
            </p:nvSpPr>
            <p:spPr bwMode="auto">
              <a:xfrm>
                <a:off x="0" y="0"/>
                <a:ext cx="5760" cy="3667"/>
              </a:xfrm>
              <a:prstGeom prst="rect">
                <a:avLst/>
              </a:prstGeom>
              <a:noFill/>
              <a:ln w="7">
                <a:solidFill>
                  <a:srgbClr val="A0A0A0"/>
                </a:solidFill>
                <a:miter lim="800000"/>
                <a:headEnd/>
                <a:tailEnd/>
              </a:ln>
              <a:effectLst/>
            </p:spPr>
            <p:txBody>
              <a:bodyPr wrap="none"/>
              <a:lstStyle/>
              <a:p>
                <a:endParaRPr lang="en-US"/>
              </a:p>
            </p:txBody>
          </p:sp>
        </p:grpSp>
        <p:sp>
          <p:nvSpPr>
            <p:cNvPr id="68615" name="Rectangle 7"/>
            <p:cNvSpPr>
              <a:spLocks noChangeArrowheads="1"/>
            </p:cNvSpPr>
            <p:nvPr/>
          </p:nvSpPr>
          <p:spPr bwMode="auto">
            <a:xfrm>
              <a:off x="-11" y="-11"/>
              <a:ext cx="5782" cy="3689"/>
            </a:xfrm>
            <a:prstGeom prst="rect">
              <a:avLst/>
            </a:prstGeom>
            <a:noFill/>
            <a:ln w="34925">
              <a:solidFill>
                <a:srgbClr val="A0A0A0"/>
              </a:solidFill>
              <a:miter lim="800000"/>
              <a:headEnd/>
              <a:tailEnd/>
            </a:ln>
            <a:effectLst/>
          </p:spPr>
          <p:txBody>
            <a:bodyPr wrap="none"/>
            <a:lstStyle/>
            <a:p>
              <a:endParaRPr lang="en-US"/>
            </a:p>
          </p:txBody>
        </p:sp>
      </p:grpSp>
      <p:pic>
        <p:nvPicPr>
          <p:cNvPr id="68612" name="Picture 4" descr="bchbm"/>
          <p:cNvPicPr>
            <a:picLocks noChangeAspect="1" noChangeArrowheads="1"/>
          </p:cNvPicPr>
          <p:nvPr/>
        </p:nvPicPr>
        <p:blipFill>
          <a:blip r:embed="rId2" cstate="print"/>
          <a:srcRect/>
          <a:stretch>
            <a:fillRect/>
          </a:stretch>
        </p:blipFill>
        <p:spPr bwMode="auto">
          <a:xfrm>
            <a:off x="4411663" y="990600"/>
            <a:ext cx="4732337" cy="5589588"/>
          </a:xfrm>
          <a:prstGeom prst="rect">
            <a:avLst/>
          </a:prstGeom>
          <a:noFill/>
        </p:spPr>
      </p:pic>
      <p:sp>
        <p:nvSpPr>
          <p:cNvPr id="68618" name="Rectangle 10"/>
          <p:cNvSpPr>
            <a:spLocks noGrp="1" noChangeArrowheads="1"/>
          </p:cNvSpPr>
          <p:nvPr>
            <p:ph type="title" idx="4294967295"/>
          </p:nvPr>
        </p:nvSpPr>
        <p:spPr>
          <a:xfrm>
            <a:off x="1752600" y="990600"/>
            <a:ext cx="3200400" cy="5105400"/>
          </a:xfrm>
        </p:spPr>
        <p:txBody>
          <a:bodyPr/>
          <a:lstStyle/>
          <a:p>
            <a:r>
              <a:rPr lang="en-US"/>
              <a:t>The Health Belief Model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D1B115B-BB18-4ED5-A6D0-A46D68F637C8}" type="slidenum">
              <a:rPr lang="en-US"/>
              <a:pPr/>
              <a:t>5</a:t>
            </a:fld>
            <a:endParaRPr lang="en-US"/>
          </a:p>
        </p:txBody>
      </p:sp>
      <p:sp>
        <p:nvSpPr>
          <p:cNvPr id="8194" name="Rectangle 2"/>
          <p:cNvSpPr>
            <a:spLocks noGrp="1" noChangeArrowheads="1"/>
          </p:cNvSpPr>
          <p:nvPr>
            <p:ph type="title"/>
          </p:nvPr>
        </p:nvSpPr>
        <p:spPr>
          <a:xfrm>
            <a:off x="1295400" y="914400"/>
            <a:ext cx="7543800" cy="884238"/>
          </a:xfrm>
        </p:spPr>
        <p:txBody>
          <a:bodyPr/>
          <a:lstStyle/>
          <a:p>
            <a:r>
              <a:rPr lang="en-US" dirty="0"/>
              <a:t>Prevalence and Incidence</a:t>
            </a:r>
          </a:p>
        </p:txBody>
      </p:sp>
      <p:sp>
        <p:nvSpPr>
          <p:cNvPr id="8195" name="Rectangle 3"/>
          <p:cNvSpPr>
            <a:spLocks noGrp="1" noChangeArrowheads="1"/>
          </p:cNvSpPr>
          <p:nvPr>
            <p:ph type="body" idx="1"/>
          </p:nvPr>
        </p:nvSpPr>
        <p:spPr>
          <a:xfrm>
            <a:off x="1752600" y="2057400"/>
            <a:ext cx="6858000" cy="3810000"/>
          </a:xfrm>
        </p:spPr>
        <p:txBody>
          <a:bodyPr/>
          <a:lstStyle/>
          <a:p>
            <a:pPr>
              <a:lnSpc>
                <a:spcPct val="90000"/>
              </a:lnSpc>
            </a:pPr>
            <a:r>
              <a:rPr lang="en-US" sz="2800" dirty="0"/>
              <a:t>10-15% of Americans are disabled due to back pain alone (DSM-IV).</a:t>
            </a:r>
          </a:p>
          <a:p>
            <a:pPr>
              <a:lnSpc>
                <a:spcPct val="90000"/>
              </a:lnSpc>
            </a:pPr>
            <a:r>
              <a:rPr lang="en-US" sz="2800" dirty="0"/>
              <a:t>70,000,000 Americans will seek pain treatment in a given year (</a:t>
            </a:r>
            <a:r>
              <a:rPr lang="en-US" sz="2800" dirty="0" err="1"/>
              <a:t>Gatchel</a:t>
            </a:r>
            <a:r>
              <a:rPr lang="en-US" sz="2800" dirty="0"/>
              <a:t> &amp; Weisberg, 2000).</a:t>
            </a:r>
          </a:p>
          <a:p>
            <a:pPr>
              <a:lnSpc>
                <a:spcPct val="90000"/>
              </a:lnSpc>
            </a:pPr>
            <a:r>
              <a:rPr lang="en-US" sz="2800" dirty="0"/>
              <a:t>4 out of 5 clinicians agree that you shouldn’t trust any of these statistics.</a:t>
            </a:r>
          </a:p>
          <a:p>
            <a:pPr>
              <a:lnSpc>
                <a:spcPct val="90000"/>
              </a:lnSpc>
            </a:pPr>
            <a:endParaRPr lang="en-US" sz="2800" dirty="0"/>
          </a:p>
        </p:txBody>
      </p:sp>
      <p:pic>
        <p:nvPicPr>
          <p:cNvPr id="8197" name="NAZARETH.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800" fill="hold"/>
                                        <p:tgtEl>
                                          <p:spTgt spid="81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197"/>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CA8DC69-45E7-4891-AFC1-4F26E9D0A9EC}" type="slidenum">
              <a:rPr lang="en-US"/>
              <a:pPr/>
              <a:t>6</a:t>
            </a:fld>
            <a:endParaRPr lang="en-US"/>
          </a:p>
        </p:txBody>
      </p:sp>
      <p:sp>
        <p:nvSpPr>
          <p:cNvPr id="138242" name="Rectangle 2"/>
          <p:cNvSpPr>
            <a:spLocks noGrp="1" noChangeArrowheads="1"/>
          </p:cNvSpPr>
          <p:nvPr>
            <p:ph type="title"/>
          </p:nvPr>
        </p:nvSpPr>
        <p:spPr>
          <a:xfrm>
            <a:off x="990600" y="1066800"/>
            <a:ext cx="9144000" cy="762000"/>
          </a:xfrm>
        </p:spPr>
        <p:txBody>
          <a:bodyPr/>
          <a:lstStyle/>
          <a:p>
            <a:r>
              <a:rPr lang="en-US"/>
              <a:t>Pain Prevalence in the VA</a:t>
            </a:r>
          </a:p>
        </p:txBody>
      </p:sp>
      <p:sp>
        <p:nvSpPr>
          <p:cNvPr id="138243" name="Rectangle 3"/>
          <p:cNvSpPr>
            <a:spLocks noGrp="1" noChangeArrowheads="1"/>
          </p:cNvSpPr>
          <p:nvPr>
            <p:ph type="body" idx="1"/>
          </p:nvPr>
        </p:nvSpPr>
        <p:spPr>
          <a:xfrm>
            <a:off x="1676400" y="2362200"/>
            <a:ext cx="6819900" cy="2974975"/>
          </a:xfrm>
        </p:spPr>
        <p:txBody>
          <a:bodyPr/>
          <a:lstStyle/>
          <a:p>
            <a:pPr>
              <a:lnSpc>
                <a:spcPct val="90000"/>
              </a:lnSpc>
            </a:pPr>
            <a:r>
              <a:rPr lang="en-US" sz="2800" dirty="0"/>
              <a:t>50% of the VA population suffers CP.</a:t>
            </a:r>
          </a:p>
          <a:p>
            <a:pPr>
              <a:lnSpc>
                <a:spcPct val="90000"/>
              </a:lnSpc>
            </a:pPr>
            <a:r>
              <a:rPr lang="en-US" sz="2800" dirty="0" smtClean="0"/>
              <a:t>Prevalence </a:t>
            </a:r>
            <a:r>
              <a:rPr lang="en-US" sz="2800" dirty="0"/>
              <a:t>is growing:</a:t>
            </a:r>
          </a:p>
          <a:p>
            <a:pPr lvl="1">
              <a:lnSpc>
                <a:spcPct val="90000"/>
              </a:lnSpc>
            </a:pPr>
            <a:r>
              <a:rPr lang="en-US" sz="2400" dirty="0"/>
              <a:t>42.7% of OIF/OEF enrollees report chronic pain. </a:t>
            </a:r>
          </a:p>
          <a:p>
            <a:pPr lvl="1">
              <a:lnSpc>
                <a:spcPct val="90000"/>
              </a:lnSpc>
            </a:pPr>
            <a:r>
              <a:rPr lang="en-US" sz="2400" dirty="0"/>
              <a:t>Most frequent OIF/OEF diagnoses are diseases of the Musculoskeletal system.</a:t>
            </a:r>
          </a:p>
          <a:p>
            <a:pPr lvl="1">
              <a:lnSpc>
                <a:spcPct val="90000"/>
              </a:lnSpc>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CA1771-C3C0-473E-9E98-5F2CD0DB33FD}" type="slidenum">
              <a:rPr lang="en-US"/>
              <a:pPr/>
              <a:t>7</a:t>
            </a:fld>
            <a:endParaRPr lang="en-US"/>
          </a:p>
        </p:txBody>
      </p:sp>
      <p:sp>
        <p:nvSpPr>
          <p:cNvPr id="139266" name="Rectangle 2"/>
          <p:cNvSpPr>
            <a:spLocks noGrp="1" noChangeArrowheads="1"/>
          </p:cNvSpPr>
          <p:nvPr>
            <p:ph type="title"/>
          </p:nvPr>
        </p:nvSpPr>
        <p:spPr>
          <a:xfrm>
            <a:off x="1219200" y="1371600"/>
            <a:ext cx="8153400" cy="884238"/>
          </a:xfrm>
        </p:spPr>
        <p:txBody>
          <a:bodyPr/>
          <a:lstStyle/>
          <a:p>
            <a:r>
              <a:rPr lang="en-US" sz="3600" dirty="0"/>
              <a:t>Co-morbidity of </a:t>
            </a:r>
            <a:br>
              <a:rPr lang="en-US" sz="3600" dirty="0"/>
            </a:br>
            <a:r>
              <a:rPr lang="en-US" sz="3600" dirty="0"/>
              <a:t>Chronic Pain &amp; Mental Illness</a:t>
            </a:r>
          </a:p>
        </p:txBody>
      </p:sp>
      <p:sp>
        <p:nvSpPr>
          <p:cNvPr id="139267" name="Rectangle 3"/>
          <p:cNvSpPr>
            <a:spLocks noGrp="1" noChangeArrowheads="1"/>
          </p:cNvSpPr>
          <p:nvPr>
            <p:ph type="body" idx="1"/>
          </p:nvPr>
        </p:nvSpPr>
        <p:spPr/>
        <p:txBody>
          <a:bodyPr/>
          <a:lstStyle/>
          <a:p>
            <a:pPr>
              <a:lnSpc>
                <a:spcPct val="90000"/>
              </a:lnSpc>
            </a:pPr>
            <a:r>
              <a:rPr lang="en-US" sz="2800" dirty="0"/>
              <a:t>15.4% Psychiatric Illness base rate.</a:t>
            </a:r>
          </a:p>
          <a:p>
            <a:pPr>
              <a:lnSpc>
                <a:spcPct val="90000"/>
              </a:lnSpc>
            </a:pPr>
            <a:r>
              <a:rPr lang="en-US" sz="2800" dirty="0"/>
              <a:t>51-58% Rate of Psychiatric Illnesses among patients with CP</a:t>
            </a:r>
            <a:r>
              <a:rPr lang="en-US" sz="2800" dirty="0" smtClean="0"/>
              <a:t>.</a:t>
            </a:r>
          </a:p>
          <a:p>
            <a:pPr marL="742950" lvl="2" indent="-342900">
              <a:lnSpc>
                <a:spcPct val="90000"/>
              </a:lnSpc>
            </a:pPr>
            <a:r>
              <a:rPr lang="en-US" sz="2000" dirty="0" smtClean="0"/>
              <a:t>4X the prevalence of general population.</a:t>
            </a:r>
            <a:endParaRPr lang="en-US" sz="2400" dirty="0"/>
          </a:p>
          <a:p>
            <a:pPr>
              <a:lnSpc>
                <a:spcPct val="90000"/>
              </a:lnSpc>
            </a:pPr>
            <a:r>
              <a:rPr lang="en-US" sz="2800" dirty="0"/>
              <a:t>In the VA, over 80% of PTSD patients have co-morbid CP.</a:t>
            </a:r>
          </a:p>
          <a:p>
            <a:pPr>
              <a:lnSpc>
                <a:spcPct val="90000"/>
              </a:lnSpc>
            </a:pPr>
            <a:r>
              <a:rPr lang="en-US" sz="2800" dirty="0" smtClean="0"/>
              <a:t>&gt;20</a:t>
            </a:r>
            <a:r>
              <a:rPr lang="en-US" sz="2800" dirty="0"/>
              <a:t>% of patients on VA SUD inpatient programs have CP. </a:t>
            </a:r>
          </a:p>
        </p:txBody>
      </p:sp>
      <p:pic>
        <p:nvPicPr>
          <p:cNvPr id="139268" name="Pain Snip- Catch my disease 1.wav">
            <a:hlinkClick r:id="" action="ppaction://media"/>
          </p:cNvPr>
          <p:cNvPicPr>
            <a:picLocks noRot="1" noChangeAspect="1" noChangeArrowheads="1"/>
          </p:cNvPicPr>
          <p:nvPr>
            <a:audioFile r:link="rId1"/>
          </p:nvPr>
        </p:nvPicPr>
        <p:blipFill>
          <a:blip r:embed="rId3" cstate="print"/>
          <a:srcRect/>
          <a:stretch>
            <a:fillRect/>
          </a:stretch>
        </p:blipFill>
        <p:spPr bwMode="auto">
          <a:xfrm>
            <a:off x="86868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500" fill="hold"/>
                                        <p:tgtEl>
                                          <p:spTgt spid="13926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9268"/>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DF26C2F-F8EA-4DA6-95DA-471C7E763D29}" type="slidenum">
              <a:rPr lang="en-US"/>
              <a:pPr/>
              <a:t>8</a:t>
            </a:fld>
            <a:endParaRPr lang="en-US"/>
          </a:p>
        </p:txBody>
      </p:sp>
      <p:sp>
        <p:nvSpPr>
          <p:cNvPr id="40962" name="Rectangle 2"/>
          <p:cNvSpPr>
            <a:spLocks noGrp="1" noChangeArrowheads="1"/>
          </p:cNvSpPr>
          <p:nvPr>
            <p:ph type="ctrTitle"/>
          </p:nvPr>
        </p:nvSpPr>
        <p:spPr>
          <a:xfrm>
            <a:off x="1600200" y="2819400"/>
            <a:ext cx="7315200" cy="1905000"/>
          </a:xfrm>
        </p:spPr>
        <p:txBody>
          <a:bodyPr/>
          <a:lstStyle/>
          <a:p>
            <a:r>
              <a:rPr lang="en-US" i="1"/>
              <a:t>...we are not ourselves when nature, being oppressed, commands the mind to suffer with the body. </a:t>
            </a:r>
            <a:br>
              <a:rPr lang="en-US" i="1"/>
            </a:br>
            <a:r>
              <a:rPr lang="en-US" i="1"/>
              <a:t/>
            </a:r>
            <a:br>
              <a:rPr lang="en-US" i="1"/>
            </a:br>
            <a:r>
              <a:rPr lang="en-US"/>
              <a:t>Shakespeare, </a:t>
            </a:r>
            <a:r>
              <a:rPr lang="en-US" i="1"/>
              <a:t>King Lear</a:t>
            </a:r>
            <a:r>
              <a:rPr lang="en-US"/>
              <a:t> </a:t>
            </a:r>
            <a:br>
              <a:rPr lang="en-US"/>
            </a:b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72BE706-FE19-4F26-B36C-639416E50926}" type="slidenum">
              <a:rPr lang="en-US"/>
              <a:pPr/>
              <a:t>9</a:t>
            </a:fld>
            <a:endParaRPr lang="en-US"/>
          </a:p>
        </p:txBody>
      </p:sp>
      <p:sp>
        <p:nvSpPr>
          <p:cNvPr id="9218" name="Rectangle 2"/>
          <p:cNvSpPr>
            <a:spLocks noGrp="1" noChangeArrowheads="1"/>
          </p:cNvSpPr>
          <p:nvPr>
            <p:ph type="title"/>
          </p:nvPr>
        </p:nvSpPr>
        <p:spPr>
          <a:xfrm>
            <a:off x="1752600" y="990600"/>
            <a:ext cx="7086600" cy="884238"/>
          </a:xfrm>
        </p:spPr>
        <p:txBody>
          <a:bodyPr/>
          <a:lstStyle/>
          <a:p>
            <a:r>
              <a:rPr lang="en-US"/>
              <a:t>Costs to Patients and Society</a:t>
            </a:r>
          </a:p>
        </p:txBody>
      </p:sp>
      <p:sp>
        <p:nvSpPr>
          <p:cNvPr id="9219" name="Rectangle 3"/>
          <p:cNvSpPr>
            <a:spLocks noGrp="1" noChangeArrowheads="1"/>
          </p:cNvSpPr>
          <p:nvPr>
            <p:ph type="body" idx="1"/>
          </p:nvPr>
        </p:nvSpPr>
        <p:spPr>
          <a:xfrm>
            <a:off x="1676400" y="2209800"/>
            <a:ext cx="7467600" cy="3019425"/>
          </a:xfrm>
        </p:spPr>
        <p:txBody>
          <a:bodyPr/>
          <a:lstStyle/>
          <a:p>
            <a:pPr>
              <a:lnSpc>
                <a:spcPct val="80000"/>
              </a:lnSpc>
            </a:pPr>
            <a:r>
              <a:rPr lang="en-US" sz="2400" dirty="0"/>
              <a:t>Often compromises all aspects of life</a:t>
            </a:r>
          </a:p>
          <a:p>
            <a:pPr>
              <a:lnSpc>
                <a:spcPct val="80000"/>
              </a:lnSpc>
            </a:pPr>
            <a:r>
              <a:rPr lang="en-US" sz="2400" dirty="0"/>
              <a:t>Elusive quest for relief</a:t>
            </a:r>
          </a:p>
          <a:p>
            <a:pPr>
              <a:lnSpc>
                <a:spcPct val="80000"/>
              </a:lnSpc>
            </a:pPr>
            <a:r>
              <a:rPr lang="en-US" sz="2400" dirty="0"/>
              <a:t>Demoralization, helplessness, hopelessness</a:t>
            </a:r>
          </a:p>
          <a:p>
            <a:pPr>
              <a:lnSpc>
                <a:spcPct val="80000"/>
              </a:lnSpc>
            </a:pPr>
            <a:r>
              <a:rPr lang="en-US" sz="2400" dirty="0"/>
              <a:t>Grief</a:t>
            </a:r>
          </a:p>
          <a:p>
            <a:pPr>
              <a:lnSpc>
                <a:spcPct val="80000"/>
              </a:lnSpc>
            </a:pPr>
            <a:r>
              <a:rPr lang="en-US" sz="2400" dirty="0"/>
              <a:t>Taxes relationships </a:t>
            </a:r>
          </a:p>
          <a:p>
            <a:pPr>
              <a:lnSpc>
                <a:spcPct val="80000"/>
              </a:lnSpc>
            </a:pPr>
            <a:r>
              <a:rPr lang="en-US" sz="2400" dirty="0"/>
              <a:t>Frustration for health care providers</a:t>
            </a:r>
          </a:p>
          <a:p>
            <a:pPr>
              <a:lnSpc>
                <a:spcPct val="80000"/>
              </a:lnSpc>
            </a:pPr>
            <a:r>
              <a:rPr lang="en-US" sz="2400" dirty="0"/>
              <a:t>Chronic pain is incompatible with societal myths</a:t>
            </a:r>
          </a:p>
          <a:p>
            <a:pPr>
              <a:lnSpc>
                <a:spcPct val="80000"/>
              </a:lnSpc>
            </a:pPr>
            <a:r>
              <a:rPr lang="en-US" sz="2400" dirty="0"/>
              <a:t>Perpetuation of stereotypes</a:t>
            </a:r>
          </a:p>
          <a:p>
            <a:pPr>
              <a:lnSpc>
                <a:spcPct val="80000"/>
              </a:lnSpc>
            </a:pPr>
            <a:r>
              <a:rPr lang="en-US" sz="2400" dirty="0"/>
              <a:t>Addiction </a:t>
            </a:r>
          </a:p>
          <a:p>
            <a:pPr>
              <a:lnSpc>
                <a:spcPct val="80000"/>
              </a:lnSpc>
            </a:pPr>
            <a:r>
              <a:rPr lang="en-US" sz="2400" dirty="0"/>
              <a:t>Opportunity costs to GNP</a:t>
            </a:r>
          </a:p>
          <a:p>
            <a:pPr>
              <a:lnSpc>
                <a:spcPct val="80000"/>
              </a:lnSpc>
            </a:pPr>
            <a:r>
              <a:rPr lang="en-US" sz="2400" dirty="0"/>
              <a:t>Often given severely limited resources due to surreptitious or inadvertent ageism and fear.</a:t>
            </a:r>
          </a:p>
          <a:p>
            <a:pPr>
              <a:lnSpc>
                <a:spcPct val="80000"/>
              </a:lnSpc>
              <a:buFontTx/>
              <a:buNone/>
            </a:pPr>
            <a:endParaRPr lang="en-US" sz="2400" dirty="0"/>
          </a:p>
        </p:txBody>
      </p:sp>
      <p:pic>
        <p:nvPicPr>
          <p:cNvPr id="9220" name="COUGAR.WAV">
            <a:hlinkClick r:id="" action="ppaction://media"/>
          </p:cNvPr>
          <p:cNvPicPr>
            <a:picLocks noRot="1" noChangeAspect="1" noChangeArrowheads="1"/>
          </p:cNvPicPr>
          <p:nvPr>
            <a:audioFile r:link="rId1"/>
          </p:nvPr>
        </p:nvPicPr>
        <p:blipFill>
          <a:blip r:embed="rId3" cstate="print"/>
          <a:srcRect/>
          <a:stretch>
            <a:fillRect/>
          </a:stretch>
        </p:blipFill>
        <p:spPr bwMode="auto">
          <a:xfrm>
            <a:off x="8839200" y="6553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147" fill="hold"/>
                                        <p:tgtEl>
                                          <p:spTgt spid="922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220"/>
                </p:tgtEl>
              </p:cMediaNode>
            </p:audio>
          </p:childTnLst>
        </p:cTn>
      </p:par>
    </p:tnLst>
  </p:timing>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5650</TotalTime>
  <Words>1745</Words>
  <Application>Microsoft Office PowerPoint</Application>
  <PresentationFormat>On-screen Show (4:3)</PresentationFormat>
  <Paragraphs>356</Paragraphs>
  <Slides>43</Slides>
  <Notes>6</Notes>
  <HiddenSlides>0</HiddenSlides>
  <MMClips>26</MMClips>
  <ScaleCrop>false</ScaleCrop>
  <HeadingPairs>
    <vt:vector size="4" baseType="variant">
      <vt:variant>
        <vt:lpstr>Theme</vt:lpstr>
      </vt:variant>
      <vt:variant>
        <vt:i4>2</vt:i4>
      </vt:variant>
      <vt:variant>
        <vt:lpstr>Slide Titles</vt:lpstr>
      </vt:variant>
      <vt:variant>
        <vt:i4>43</vt:i4>
      </vt:variant>
    </vt:vector>
  </HeadingPairs>
  <TitlesOfParts>
    <vt:vector size="45" baseType="lpstr">
      <vt:lpstr>Blue strands design template</vt:lpstr>
      <vt:lpstr>1_Custom Design</vt:lpstr>
      <vt:lpstr>Pain Management Strategies for Primary Care </vt:lpstr>
      <vt:lpstr>Learning Objectives</vt:lpstr>
      <vt:lpstr>Defining Chronic Pain</vt:lpstr>
      <vt:lpstr>Categories of Chronic Pain </vt:lpstr>
      <vt:lpstr>Prevalence and Incidence</vt:lpstr>
      <vt:lpstr>Pain Prevalence in the VA</vt:lpstr>
      <vt:lpstr>Co-morbidity of  Chronic Pain &amp; Mental Illness</vt:lpstr>
      <vt:lpstr>...we are not ourselves when nature, being oppressed, commands the mind to suffer with the body.   Shakespeare, King Lear  </vt:lpstr>
      <vt:lpstr>Costs to Patients and Society</vt:lpstr>
      <vt:lpstr>Historical Influences</vt:lpstr>
      <vt:lpstr>Iceman of  the Alps     “Utze”</vt:lpstr>
      <vt:lpstr>Emergence of Psychosomatic Medicine</vt:lpstr>
      <vt:lpstr>Emergence of Psychosomatic Medicine</vt:lpstr>
      <vt:lpstr>Gate Control Theory </vt:lpstr>
      <vt:lpstr>Controlling the Gate</vt:lpstr>
      <vt:lpstr>The 4-Stage Integrated Model  (Price, 1988; Wade, Dougherty, &amp; Archer, 1996)</vt:lpstr>
      <vt:lpstr>Why Integrate  </vt:lpstr>
      <vt:lpstr>MHI Pain Strategy</vt:lpstr>
      <vt:lpstr>Rules for Group Inclusion</vt:lpstr>
      <vt:lpstr>Pain Psychology Triage in Primary Care</vt:lpstr>
      <vt:lpstr>Pain Psychology Triage in Primary Care</vt:lpstr>
      <vt:lpstr>Key MI Issues</vt:lpstr>
      <vt:lpstr>The Waddell Signs</vt:lpstr>
      <vt:lpstr>Waddell Signs</vt:lpstr>
      <vt:lpstr>Signs of Narcotic Dependence &amp; “Drug Seeking”  </vt:lpstr>
      <vt:lpstr>Signs of Pseudo-addiction (seeking adequate pain relief)  </vt:lpstr>
      <vt:lpstr>Psychological Goals in Pain Treatment</vt:lpstr>
      <vt:lpstr>Typical CBT Pain Format  Keefe, Jacobs &amp; Underwood-Gordon (1997)</vt:lpstr>
      <vt:lpstr>Our Group Format</vt:lpstr>
      <vt:lpstr>Psychological Goals in Pain Treatment</vt:lpstr>
      <vt:lpstr>Assumptions of CBT Turk &amp; Rudy (1989); Bradley (1996) </vt:lpstr>
      <vt:lpstr>Typical CBT Pain Format  Keefe, Jacobs &amp; Underwood-Gordon (1997)</vt:lpstr>
      <vt:lpstr>Educational Component </vt:lpstr>
      <vt:lpstr>Recognizing &amp; Challenging Irrational Thoughts</vt:lpstr>
      <vt:lpstr>Instruction in Behavioral Skills</vt:lpstr>
      <vt:lpstr>Instruction in Behavioral Skills</vt:lpstr>
      <vt:lpstr>Planning for High-risk Situations </vt:lpstr>
      <vt:lpstr>Decision Making &amp; Problem Solving</vt:lpstr>
      <vt:lpstr>Decision Making &amp; Problem Solving</vt:lpstr>
      <vt:lpstr>CBT Group Treatment  </vt:lpstr>
      <vt:lpstr>The End</vt:lpstr>
      <vt:lpstr>Transtheoretical Model</vt:lpstr>
      <vt:lpstr>The Health Belief Model</vt:lpstr>
    </vt:vector>
  </TitlesOfParts>
  <Company>East TN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Approaches to Assessment and Treatment of Patients with Chronic Pain</dc:title>
  <dc:creator>Dept. of Family Medicine</dc:creator>
  <cp:lastModifiedBy>vhasamhartls</cp:lastModifiedBy>
  <cp:revision>230</cp:revision>
  <dcterms:created xsi:type="dcterms:W3CDTF">2001-06-27T17:48:03Z</dcterms:created>
  <dcterms:modified xsi:type="dcterms:W3CDTF">2011-07-15T16:28:44Z</dcterms:modified>
</cp:coreProperties>
</file>