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4"/>
  </p:sldMasterIdLst>
  <p:notesMasterIdLst>
    <p:notesMasterId r:id="rId35"/>
  </p:notesMasterIdLst>
  <p:handoutMasterIdLst>
    <p:handoutMasterId r:id="rId36"/>
  </p:handoutMasterIdLst>
  <p:sldIdLst>
    <p:sldId id="282" r:id="rId5"/>
    <p:sldId id="343" r:id="rId6"/>
    <p:sldId id="293" r:id="rId7"/>
    <p:sldId id="331" r:id="rId8"/>
    <p:sldId id="332" r:id="rId9"/>
    <p:sldId id="333" r:id="rId10"/>
    <p:sldId id="334" r:id="rId11"/>
    <p:sldId id="335" r:id="rId12"/>
    <p:sldId id="336" r:id="rId13"/>
    <p:sldId id="361" r:id="rId14"/>
    <p:sldId id="358" r:id="rId15"/>
    <p:sldId id="365" r:id="rId16"/>
    <p:sldId id="362" r:id="rId17"/>
    <p:sldId id="363" r:id="rId18"/>
    <p:sldId id="299" r:id="rId19"/>
    <p:sldId id="344" r:id="rId20"/>
    <p:sldId id="354" r:id="rId21"/>
    <p:sldId id="346" r:id="rId22"/>
    <p:sldId id="345" r:id="rId23"/>
    <p:sldId id="304" r:id="rId24"/>
    <p:sldId id="267" r:id="rId25"/>
    <p:sldId id="268" r:id="rId26"/>
    <p:sldId id="348" r:id="rId27"/>
    <p:sldId id="349" r:id="rId28"/>
    <p:sldId id="364" r:id="rId29"/>
    <p:sldId id="359" r:id="rId30"/>
    <p:sldId id="357" r:id="rId31"/>
    <p:sldId id="352" r:id="rId32"/>
    <p:sldId id="360" r:id="rId33"/>
    <p:sldId id="366" r:id="rId34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  <a:srgbClr val="CCECFF"/>
    <a:srgbClr val="0068AE"/>
    <a:srgbClr val="00CCA5"/>
    <a:srgbClr val="00FFCC"/>
    <a:srgbClr val="00FF99"/>
    <a:srgbClr val="C0C0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14" autoAdjust="0"/>
    <p:restoredTop sz="81513" autoAdjust="0"/>
  </p:normalViewPr>
  <p:slideViewPr>
    <p:cSldViewPr>
      <p:cViewPr varScale="1">
        <p:scale>
          <a:sx n="56" d="100"/>
          <a:sy n="56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2E538D-F208-4C43-8CDA-BF11E9E740E2}" type="doc">
      <dgm:prSet loTypeId="urn:microsoft.com/office/officeart/2005/8/layout/venn2" loCatId="relationship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FF2F6EDA-A0EB-4DE2-BA9F-A27839325EA7}">
      <dgm:prSet custT="1"/>
      <dgm:spPr/>
      <dgm:t>
        <a:bodyPr lIns="0" tIns="0" anchor="t" anchorCtr="1"/>
        <a:lstStyle/>
        <a:p>
          <a:pPr rtl="0"/>
          <a:r>
            <a:rPr lang="en-US" sz="2000" b="1" dirty="0" smtClean="0">
              <a:solidFill>
                <a:schemeClr val="tx1"/>
              </a:solidFill>
              <a:latin typeface="Calibri" pitchFamily="34" charset="0"/>
            </a:rPr>
            <a:t>Other Team</a:t>
          </a:r>
        </a:p>
        <a:p>
          <a:pPr rtl="0"/>
          <a:r>
            <a:rPr lang="en-US" sz="2000" b="1" dirty="0" smtClean="0">
              <a:solidFill>
                <a:schemeClr val="tx1"/>
              </a:solidFill>
              <a:latin typeface="Calibri" pitchFamily="34" charset="0"/>
            </a:rPr>
            <a:t>Members</a:t>
          </a:r>
          <a:endParaRPr lang="en-US" sz="2000" b="1" dirty="0">
            <a:solidFill>
              <a:schemeClr val="tx1"/>
            </a:solidFill>
            <a:latin typeface="Calibri" pitchFamily="34" charset="0"/>
          </a:endParaRPr>
        </a:p>
      </dgm:t>
    </dgm:pt>
    <dgm:pt modelId="{FE0C4A7D-E489-44B5-8D41-0D2E5CD620C5}" type="parTrans" cxnId="{61864858-47A0-4143-B3FA-4C12E27F4E89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0CDADB28-5F56-4004-A602-56331E85590A}" type="sibTrans" cxnId="{61864858-47A0-4143-B3FA-4C12E27F4E89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71D77BCC-0E7F-4F19-96A6-E59B28C0CB84}">
      <dgm:prSet custT="1"/>
      <dgm:spPr>
        <a:solidFill>
          <a:srgbClr val="00B0F0"/>
        </a:solidFill>
      </dgm:spPr>
      <dgm:t>
        <a:bodyPr lIns="0" anchor="t" anchorCtr="1"/>
        <a:lstStyle/>
        <a:p>
          <a:pPr rtl="0"/>
          <a:r>
            <a:rPr lang="en-US" sz="2000" b="1" dirty="0" smtClean="0">
              <a:solidFill>
                <a:schemeClr val="tx1"/>
              </a:solidFill>
              <a:effectLst/>
              <a:latin typeface="Calibri" pitchFamily="34" charset="0"/>
            </a:rPr>
            <a:t>Teamlet:</a:t>
          </a:r>
          <a:r>
            <a:rPr lang="en-US" sz="2000" dirty="0" smtClean="0">
              <a:solidFill>
                <a:schemeClr val="tx1"/>
              </a:solidFill>
              <a:effectLst/>
              <a:latin typeface="Calibri" pitchFamily="34" charset="0"/>
            </a:rPr>
            <a:t> </a:t>
          </a:r>
          <a:r>
            <a:rPr lang="en-US" sz="1800" b="0" dirty="0" smtClean="0">
              <a:solidFill>
                <a:schemeClr val="tx1"/>
              </a:solidFill>
              <a:latin typeface="Calibri" pitchFamily="34" charset="0"/>
            </a:rPr>
            <a:t>assigned to </a:t>
          </a:r>
          <a:r>
            <a:rPr lang="en-US" sz="1800" dirty="0" smtClean="0">
              <a:solidFill>
                <a:schemeClr val="tx1"/>
              </a:solidFill>
              <a:latin typeface="Calibri" pitchFamily="34" charset="0"/>
            </a:rPr>
            <a:t>1 panel (</a:t>
          </a:r>
          <a:r>
            <a:rPr lang="en-US" sz="1800" b="0" dirty="0" smtClean="0">
              <a:solidFill>
                <a:schemeClr val="tx1"/>
              </a:solidFill>
              <a:latin typeface="Calibri" pitchFamily="34" charset="0"/>
            </a:rPr>
            <a:t>±1200 patients)</a:t>
          </a:r>
          <a:endParaRPr lang="en-US" sz="1800" dirty="0">
            <a:solidFill>
              <a:schemeClr val="tx1"/>
            </a:solidFill>
            <a:latin typeface="Calibri" pitchFamily="34" charset="0"/>
          </a:endParaRPr>
        </a:p>
      </dgm:t>
    </dgm:pt>
    <dgm:pt modelId="{7618500E-904B-46A7-B106-213FF9419594}" type="parTrans" cxnId="{3DC69913-8F4A-42C4-8C42-D08580BB3E1A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F2ED70DC-79BE-4155-9020-64BA9728871A}" type="sibTrans" cxnId="{3DC69913-8F4A-42C4-8C42-D08580BB3E1A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E47C8A13-C3E7-43BC-85E1-49EDCA644C16}">
      <dgm:prSet custT="1"/>
      <dgm:spPr>
        <a:solidFill>
          <a:srgbClr val="00B0F0"/>
        </a:solidFill>
      </dgm:spPr>
      <dgm:t>
        <a:bodyPr lIns="0" anchor="t" anchorCtr="1"/>
        <a:lstStyle/>
        <a:p>
          <a:pPr rtl="0"/>
          <a:r>
            <a:rPr lang="en-US" sz="2000" b="1" dirty="0" smtClean="0">
              <a:solidFill>
                <a:schemeClr val="tx1"/>
              </a:solidFill>
              <a:latin typeface="Calibri" pitchFamily="34" charset="0"/>
            </a:rPr>
            <a:t>Provider</a:t>
          </a:r>
          <a:endParaRPr lang="en-US" sz="2000" dirty="0">
            <a:solidFill>
              <a:srgbClr val="FFFF00"/>
            </a:solidFill>
            <a:latin typeface="Calibri" pitchFamily="34" charset="0"/>
          </a:endParaRPr>
        </a:p>
      </dgm:t>
    </dgm:pt>
    <dgm:pt modelId="{15D68F8F-D1BE-4A3F-8CAE-821F318478FD}" type="parTrans" cxnId="{7E044A68-94E5-4FD8-9F0C-CD534AA706B1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538EDFA0-03A0-4D74-8E12-9B7CCDD7CD64}" type="sibTrans" cxnId="{7E044A68-94E5-4FD8-9F0C-CD534AA706B1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EA6FE006-9E46-43B4-9842-993D11A5169F}">
      <dgm:prSet custT="1"/>
      <dgm:spPr>
        <a:solidFill>
          <a:srgbClr val="00B0F0"/>
        </a:solidFill>
      </dgm:spPr>
      <dgm:t>
        <a:bodyPr lIns="0" anchor="t" anchorCtr="1"/>
        <a:lstStyle/>
        <a:p>
          <a:pPr rtl="0"/>
          <a:r>
            <a:rPr lang="en-US" sz="2000" b="1" dirty="0" smtClean="0">
              <a:solidFill>
                <a:schemeClr val="tx1"/>
              </a:solidFill>
              <a:latin typeface="Calibri" pitchFamily="34" charset="0"/>
            </a:rPr>
            <a:t>RN Care Mgr</a:t>
          </a:r>
          <a:endParaRPr lang="en-US" sz="2000" dirty="0">
            <a:solidFill>
              <a:srgbClr val="FFFF00"/>
            </a:solidFill>
            <a:latin typeface="Calibri" pitchFamily="34" charset="0"/>
          </a:endParaRPr>
        </a:p>
      </dgm:t>
    </dgm:pt>
    <dgm:pt modelId="{784B73B1-423A-44EC-9B98-9CB4DE499700}" type="parTrans" cxnId="{3E5F2C2C-39F8-45A4-A478-EAE24B082AA7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79E0BE0E-5233-4D47-A604-C526A6814603}" type="sibTrans" cxnId="{3E5F2C2C-39F8-45A4-A478-EAE24B082AA7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CED51652-5255-4725-BA51-A16AF6444AB9}">
      <dgm:prSet custT="1"/>
      <dgm:spPr>
        <a:solidFill>
          <a:srgbClr val="00B0F0"/>
        </a:solidFill>
      </dgm:spPr>
      <dgm:t>
        <a:bodyPr lIns="0" anchor="t" anchorCtr="1"/>
        <a:lstStyle/>
        <a:p>
          <a:pPr rtl="0"/>
          <a:r>
            <a:rPr lang="en-US" sz="2000" b="1" dirty="0" smtClean="0">
              <a:solidFill>
                <a:schemeClr val="tx1"/>
              </a:solidFill>
              <a:latin typeface="Calibri" pitchFamily="34" charset="0"/>
            </a:rPr>
            <a:t>Clinical Associate </a:t>
          </a:r>
          <a:r>
            <a:rPr lang="en-US" sz="2000" dirty="0" smtClean="0">
              <a:solidFill>
                <a:schemeClr val="tx1"/>
              </a:solidFill>
              <a:latin typeface="Calibri" pitchFamily="34" charset="0"/>
            </a:rPr>
            <a:t>(LPN, MA, or Health Tech)</a:t>
          </a:r>
          <a:endParaRPr lang="en-US" sz="2000" dirty="0">
            <a:solidFill>
              <a:srgbClr val="FFFF00"/>
            </a:solidFill>
            <a:latin typeface="Calibri" pitchFamily="34" charset="0"/>
          </a:endParaRPr>
        </a:p>
      </dgm:t>
    </dgm:pt>
    <dgm:pt modelId="{4A52ED2F-1026-4089-9F0F-D2D2675CA83F}" type="parTrans" cxnId="{B92A28A0-B5AB-43E0-A93B-D6E210E0CB70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859D65D8-4CBD-4B3F-8E03-DB573BC7CF1B}" type="sibTrans" cxnId="{B92A28A0-B5AB-43E0-A93B-D6E210E0CB70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6CC79457-B1F6-4ACD-B0DB-3C1EC12CC576}">
      <dgm:prSet custT="1"/>
      <dgm:spPr>
        <a:solidFill>
          <a:srgbClr val="00B0F0"/>
        </a:solidFill>
      </dgm:spPr>
      <dgm:t>
        <a:bodyPr lIns="0" anchor="t" anchorCtr="1"/>
        <a:lstStyle/>
        <a:p>
          <a:pPr rtl="0"/>
          <a:r>
            <a:rPr lang="en-US" sz="2000" b="1" dirty="0" smtClean="0">
              <a:solidFill>
                <a:schemeClr val="tx1"/>
              </a:solidFill>
              <a:latin typeface="Calibri" pitchFamily="34" charset="0"/>
            </a:rPr>
            <a:t>Clerk</a:t>
          </a:r>
          <a:endParaRPr lang="en-US" sz="2000" dirty="0">
            <a:solidFill>
              <a:srgbClr val="FFFF00"/>
            </a:solidFill>
            <a:latin typeface="Calibri" pitchFamily="34" charset="0"/>
          </a:endParaRPr>
        </a:p>
      </dgm:t>
    </dgm:pt>
    <dgm:pt modelId="{6D5D82F0-0052-4EF9-AA55-7E0206DB6890}" type="parTrans" cxnId="{914A5A66-8645-47D0-95C9-2E8B6DD0EFD7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3C5FAD73-62A3-4165-9F45-AE82E5B171B2}" type="sibTrans" cxnId="{914A5A66-8645-47D0-95C9-2E8B6DD0EFD7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BEE95110-7EF0-4973-878D-3161A399D057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en-US" sz="2400" b="1" dirty="0" smtClean="0">
              <a:solidFill>
                <a:schemeClr val="bg1"/>
              </a:solidFill>
              <a:latin typeface="Calibri" pitchFamily="34" charset="0"/>
            </a:rPr>
            <a:t>Patient</a:t>
          </a:r>
          <a:endParaRPr lang="en-US" sz="2400" b="1" dirty="0">
            <a:solidFill>
              <a:schemeClr val="bg1"/>
            </a:solidFill>
            <a:latin typeface="Calibri" pitchFamily="34" charset="0"/>
          </a:endParaRPr>
        </a:p>
      </dgm:t>
    </dgm:pt>
    <dgm:pt modelId="{D649B0FB-E745-4E58-846F-86626521F710}" type="parTrans" cxnId="{85064646-169F-457A-B090-FED2818608E1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0B3A2337-11B4-43CD-A04F-663F744C5220}" type="sibTrans" cxnId="{85064646-169F-457A-B090-FED2818608E1}">
      <dgm:prSet/>
      <dgm:spPr/>
      <dgm:t>
        <a:bodyPr/>
        <a:lstStyle/>
        <a:p>
          <a:endParaRPr lang="en-US" sz="2400">
            <a:solidFill>
              <a:schemeClr val="tx1"/>
            </a:solidFill>
            <a:latin typeface="Calibri" pitchFamily="34" charset="0"/>
          </a:endParaRPr>
        </a:p>
      </dgm:t>
    </dgm:pt>
    <dgm:pt modelId="{828E3B20-2ED5-4134-A5F8-0F26953F3A48}" type="pres">
      <dgm:prSet presAssocID="{B72E538D-F208-4C43-8CDA-BF11E9E740E2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C59D4A-EB86-4741-8353-A707F45B3A57}" type="pres">
      <dgm:prSet presAssocID="{B72E538D-F208-4C43-8CDA-BF11E9E740E2}" presName="comp1" presStyleCnt="0"/>
      <dgm:spPr/>
    </dgm:pt>
    <dgm:pt modelId="{68F27090-6C14-4809-A5DA-E768FF0FFDBC}" type="pres">
      <dgm:prSet presAssocID="{B72E538D-F208-4C43-8CDA-BF11E9E740E2}" presName="circle1" presStyleLbl="node1" presStyleIdx="0" presStyleCnt="3" custScaleX="108046" custScaleY="97624"/>
      <dgm:spPr/>
      <dgm:t>
        <a:bodyPr/>
        <a:lstStyle/>
        <a:p>
          <a:endParaRPr lang="en-US"/>
        </a:p>
      </dgm:t>
    </dgm:pt>
    <dgm:pt modelId="{8F8388CB-BAFB-4C88-9DAB-8E6BB03EC068}" type="pres">
      <dgm:prSet presAssocID="{B72E538D-F208-4C43-8CDA-BF11E9E740E2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DA904A-F1AC-4092-86BA-49206900C725}" type="pres">
      <dgm:prSet presAssocID="{B72E538D-F208-4C43-8CDA-BF11E9E740E2}" presName="comp2" presStyleCnt="0"/>
      <dgm:spPr/>
    </dgm:pt>
    <dgm:pt modelId="{F8E935B9-1D45-4D86-BF2B-40B7B29E9956}" type="pres">
      <dgm:prSet presAssocID="{B72E538D-F208-4C43-8CDA-BF11E9E740E2}" presName="circle2" presStyleLbl="node1" presStyleIdx="1" presStyleCnt="3" custScaleX="104215" custScaleY="93487" custLinFactNeighborY="-3754"/>
      <dgm:spPr/>
      <dgm:t>
        <a:bodyPr/>
        <a:lstStyle/>
        <a:p>
          <a:endParaRPr lang="en-US"/>
        </a:p>
      </dgm:t>
    </dgm:pt>
    <dgm:pt modelId="{7595798A-BD81-43AA-8CF8-300896B20626}" type="pres">
      <dgm:prSet presAssocID="{B72E538D-F208-4C43-8CDA-BF11E9E740E2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F4124B-0B65-4250-ADDB-B6541BC619D4}" type="pres">
      <dgm:prSet presAssocID="{B72E538D-F208-4C43-8CDA-BF11E9E740E2}" presName="comp3" presStyleCnt="0"/>
      <dgm:spPr/>
    </dgm:pt>
    <dgm:pt modelId="{7460917E-481C-440D-A2BD-9F7AC6A4391E}" type="pres">
      <dgm:prSet presAssocID="{B72E538D-F208-4C43-8CDA-BF11E9E740E2}" presName="circle3" presStyleLbl="node1" presStyleIdx="2" presStyleCnt="3" custScaleX="64368" custScaleY="61457" custLinFactNeighborY="17472"/>
      <dgm:spPr/>
      <dgm:t>
        <a:bodyPr/>
        <a:lstStyle/>
        <a:p>
          <a:endParaRPr lang="en-US"/>
        </a:p>
      </dgm:t>
    </dgm:pt>
    <dgm:pt modelId="{27EEB75C-034E-4029-A410-1F4B938774D6}" type="pres">
      <dgm:prSet presAssocID="{B72E538D-F208-4C43-8CDA-BF11E9E740E2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00442E-052B-4C7A-A9E3-E2AE7440DAE1}" type="presOf" srcId="{CED51652-5255-4725-BA51-A16AF6444AB9}" destId="{7595798A-BD81-43AA-8CF8-300896B20626}" srcOrd="1" destOrd="3" presId="urn:microsoft.com/office/officeart/2005/8/layout/venn2"/>
    <dgm:cxn modelId="{72E5EB6F-9718-424B-B235-48A09C74A7D3}" type="presOf" srcId="{FF2F6EDA-A0EB-4DE2-BA9F-A27839325EA7}" destId="{68F27090-6C14-4809-A5DA-E768FF0FFDBC}" srcOrd="0" destOrd="0" presId="urn:microsoft.com/office/officeart/2005/8/layout/venn2"/>
    <dgm:cxn modelId="{F38ED483-B64A-476F-9002-2DAD83F7974F}" type="presOf" srcId="{71D77BCC-0E7F-4F19-96A6-E59B28C0CB84}" destId="{F8E935B9-1D45-4D86-BF2B-40B7B29E9956}" srcOrd="0" destOrd="0" presId="urn:microsoft.com/office/officeart/2005/8/layout/venn2"/>
    <dgm:cxn modelId="{EFBDA143-2E3C-48A0-9AED-EDBA3EC23F72}" type="presOf" srcId="{CED51652-5255-4725-BA51-A16AF6444AB9}" destId="{F8E935B9-1D45-4D86-BF2B-40B7B29E9956}" srcOrd="0" destOrd="3" presId="urn:microsoft.com/office/officeart/2005/8/layout/venn2"/>
    <dgm:cxn modelId="{10563720-BD80-44C6-BDE1-142AAC58F688}" type="presOf" srcId="{FF2F6EDA-A0EB-4DE2-BA9F-A27839325EA7}" destId="{8F8388CB-BAFB-4C88-9DAB-8E6BB03EC068}" srcOrd="1" destOrd="0" presId="urn:microsoft.com/office/officeart/2005/8/layout/venn2"/>
    <dgm:cxn modelId="{F22CC512-0C71-486B-B48C-FA4F30AA7537}" type="presOf" srcId="{BEE95110-7EF0-4973-878D-3161A399D057}" destId="{7460917E-481C-440D-A2BD-9F7AC6A4391E}" srcOrd="0" destOrd="0" presId="urn:microsoft.com/office/officeart/2005/8/layout/venn2"/>
    <dgm:cxn modelId="{B92A28A0-B5AB-43E0-A93B-D6E210E0CB70}" srcId="{71D77BCC-0E7F-4F19-96A6-E59B28C0CB84}" destId="{CED51652-5255-4725-BA51-A16AF6444AB9}" srcOrd="2" destOrd="0" parTransId="{4A52ED2F-1026-4089-9F0F-D2D2675CA83F}" sibTransId="{859D65D8-4CBD-4B3F-8E03-DB573BC7CF1B}"/>
    <dgm:cxn modelId="{85064646-169F-457A-B090-FED2818608E1}" srcId="{B72E538D-F208-4C43-8CDA-BF11E9E740E2}" destId="{BEE95110-7EF0-4973-878D-3161A399D057}" srcOrd="2" destOrd="0" parTransId="{D649B0FB-E745-4E58-846F-86626521F710}" sibTransId="{0B3A2337-11B4-43CD-A04F-663F744C5220}"/>
    <dgm:cxn modelId="{11759E22-D4E9-4B6D-9BDF-7463632C3CEC}" type="presOf" srcId="{6CC79457-B1F6-4ACD-B0DB-3C1EC12CC576}" destId="{F8E935B9-1D45-4D86-BF2B-40B7B29E9956}" srcOrd="0" destOrd="4" presId="urn:microsoft.com/office/officeart/2005/8/layout/venn2"/>
    <dgm:cxn modelId="{C6FD443B-B05C-4123-9853-755A5B759C1F}" type="presOf" srcId="{E47C8A13-C3E7-43BC-85E1-49EDCA644C16}" destId="{F8E935B9-1D45-4D86-BF2B-40B7B29E9956}" srcOrd="0" destOrd="1" presId="urn:microsoft.com/office/officeart/2005/8/layout/venn2"/>
    <dgm:cxn modelId="{61864858-47A0-4143-B3FA-4C12E27F4E89}" srcId="{B72E538D-F208-4C43-8CDA-BF11E9E740E2}" destId="{FF2F6EDA-A0EB-4DE2-BA9F-A27839325EA7}" srcOrd="0" destOrd="0" parTransId="{FE0C4A7D-E489-44B5-8D41-0D2E5CD620C5}" sibTransId="{0CDADB28-5F56-4004-A602-56331E85590A}"/>
    <dgm:cxn modelId="{848E87BF-168A-45D7-8EC9-39B1540CDCCC}" type="presOf" srcId="{E47C8A13-C3E7-43BC-85E1-49EDCA644C16}" destId="{7595798A-BD81-43AA-8CF8-300896B20626}" srcOrd="1" destOrd="1" presId="urn:microsoft.com/office/officeart/2005/8/layout/venn2"/>
    <dgm:cxn modelId="{914A5A66-8645-47D0-95C9-2E8B6DD0EFD7}" srcId="{71D77BCC-0E7F-4F19-96A6-E59B28C0CB84}" destId="{6CC79457-B1F6-4ACD-B0DB-3C1EC12CC576}" srcOrd="3" destOrd="0" parTransId="{6D5D82F0-0052-4EF9-AA55-7E0206DB6890}" sibTransId="{3C5FAD73-62A3-4165-9F45-AE82E5B171B2}"/>
    <dgm:cxn modelId="{3DC69913-8F4A-42C4-8C42-D08580BB3E1A}" srcId="{B72E538D-F208-4C43-8CDA-BF11E9E740E2}" destId="{71D77BCC-0E7F-4F19-96A6-E59B28C0CB84}" srcOrd="1" destOrd="0" parTransId="{7618500E-904B-46A7-B106-213FF9419594}" sibTransId="{F2ED70DC-79BE-4155-9020-64BA9728871A}"/>
    <dgm:cxn modelId="{7E044A68-94E5-4FD8-9F0C-CD534AA706B1}" srcId="{71D77BCC-0E7F-4F19-96A6-E59B28C0CB84}" destId="{E47C8A13-C3E7-43BC-85E1-49EDCA644C16}" srcOrd="0" destOrd="0" parTransId="{15D68F8F-D1BE-4A3F-8CAE-821F318478FD}" sibTransId="{538EDFA0-03A0-4D74-8E12-9B7CCDD7CD64}"/>
    <dgm:cxn modelId="{8CA275D7-337C-49CF-B01E-EBFD6B83C6A9}" type="presOf" srcId="{BEE95110-7EF0-4973-878D-3161A399D057}" destId="{27EEB75C-034E-4029-A410-1F4B938774D6}" srcOrd="1" destOrd="0" presId="urn:microsoft.com/office/officeart/2005/8/layout/venn2"/>
    <dgm:cxn modelId="{56A15C24-4830-479A-BD90-D58AD366C767}" type="presOf" srcId="{EA6FE006-9E46-43B4-9842-993D11A5169F}" destId="{F8E935B9-1D45-4D86-BF2B-40B7B29E9956}" srcOrd="0" destOrd="2" presId="urn:microsoft.com/office/officeart/2005/8/layout/venn2"/>
    <dgm:cxn modelId="{55C85578-F35D-49EA-95F2-9C63BA502F3B}" type="presOf" srcId="{B72E538D-F208-4C43-8CDA-BF11E9E740E2}" destId="{828E3B20-2ED5-4134-A5F8-0F26953F3A48}" srcOrd="0" destOrd="0" presId="urn:microsoft.com/office/officeart/2005/8/layout/venn2"/>
    <dgm:cxn modelId="{3E5F2C2C-39F8-45A4-A478-EAE24B082AA7}" srcId="{71D77BCC-0E7F-4F19-96A6-E59B28C0CB84}" destId="{EA6FE006-9E46-43B4-9842-993D11A5169F}" srcOrd="1" destOrd="0" parTransId="{784B73B1-423A-44EC-9B98-9CB4DE499700}" sibTransId="{79E0BE0E-5233-4D47-A604-C526A6814603}"/>
    <dgm:cxn modelId="{9CAE6EE9-EE3D-4127-B29D-FBF3D1C86EE0}" type="presOf" srcId="{EA6FE006-9E46-43B4-9842-993D11A5169F}" destId="{7595798A-BD81-43AA-8CF8-300896B20626}" srcOrd="1" destOrd="2" presId="urn:microsoft.com/office/officeart/2005/8/layout/venn2"/>
    <dgm:cxn modelId="{8B4E1FC6-7CB7-48E7-9FF6-60BB569113A6}" type="presOf" srcId="{71D77BCC-0E7F-4F19-96A6-E59B28C0CB84}" destId="{7595798A-BD81-43AA-8CF8-300896B20626}" srcOrd="1" destOrd="0" presId="urn:microsoft.com/office/officeart/2005/8/layout/venn2"/>
    <dgm:cxn modelId="{9B04D9ED-50B7-49E2-AABB-F5ECCFFAF717}" type="presOf" srcId="{6CC79457-B1F6-4ACD-B0DB-3C1EC12CC576}" destId="{7595798A-BD81-43AA-8CF8-300896B20626}" srcOrd="1" destOrd="4" presId="urn:microsoft.com/office/officeart/2005/8/layout/venn2"/>
    <dgm:cxn modelId="{B0159BDB-3491-48CB-9EC8-0970D583EA85}" type="presParOf" srcId="{828E3B20-2ED5-4134-A5F8-0F26953F3A48}" destId="{03C59D4A-EB86-4741-8353-A707F45B3A57}" srcOrd="0" destOrd="0" presId="urn:microsoft.com/office/officeart/2005/8/layout/venn2"/>
    <dgm:cxn modelId="{F4EBF02D-9FDE-459B-AD6E-5D1C55229DC2}" type="presParOf" srcId="{03C59D4A-EB86-4741-8353-A707F45B3A57}" destId="{68F27090-6C14-4809-A5DA-E768FF0FFDBC}" srcOrd="0" destOrd="0" presId="urn:microsoft.com/office/officeart/2005/8/layout/venn2"/>
    <dgm:cxn modelId="{020188A7-7305-4B3B-98A9-6717EADBAAFF}" type="presParOf" srcId="{03C59D4A-EB86-4741-8353-A707F45B3A57}" destId="{8F8388CB-BAFB-4C88-9DAB-8E6BB03EC068}" srcOrd="1" destOrd="0" presId="urn:microsoft.com/office/officeart/2005/8/layout/venn2"/>
    <dgm:cxn modelId="{A74A3098-8FFC-4E85-8525-AC3CC4EE7E69}" type="presParOf" srcId="{828E3B20-2ED5-4134-A5F8-0F26953F3A48}" destId="{94DA904A-F1AC-4092-86BA-49206900C725}" srcOrd="1" destOrd="0" presId="urn:microsoft.com/office/officeart/2005/8/layout/venn2"/>
    <dgm:cxn modelId="{87374892-B00A-4C38-BD41-76DE6CADA6E2}" type="presParOf" srcId="{94DA904A-F1AC-4092-86BA-49206900C725}" destId="{F8E935B9-1D45-4D86-BF2B-40B7B29E9956}" srcOrd="0" destOrd="0" presId="urn:microsoft.com/office/officeart/2005/8/layout/venn2"/>
    <dgm:cxn modelId="{F5A1F961-A2B7-48F9-B46F-410F37BE7E09}" type="presParOf" srcId="{94DA904A-F1AC-4092-86BA-49206900C725}" destId="{7595798A-BD81-43AA-8CF8-300896B20626}" srcOrd="1" destOrd="0" presId="urn:microsoft.com/office/officeart/2005/8/layout/venn2"/>
    <dgm:cxn modelId="{04484C35-A3D2-4450-9E6C-9584E37C743B}" type="presParOf" srcId="{828E3B20-2ED5-4134-A5F8-0F26953F3A48}" destId="{5AF4124B-0B65-4250-ADDB-B6541BC619D4}" srcOrd="2" destOrd="0" presId="urn:microsoft.com/office/officeart/2005/8/layout/venn2"/>
    <dgm:cxn modelId="{63DCD0D9-2971-4376-B960-A93DF2848E69}" type="presParOf" srcId="{5AF4124B-0B65-4250-ADDB-B6541BC619D4}" destId="{7460917E-481C-440D-A2BD-9F7AC6A4391E}" srcOrd="0" destOrd="0" presId="urn:microsoft.com/office/officeart/2005/8/layout/venn2"/>
    <dgm:cxn modelId="{D58CF895-AFCF-4A82-884A-DCC99F6F7459}" type="presParOf" srcId="{5AF4124B-0B65-4250-ADDB-B6541BC619D4}" destId="{27EEB75C-034E-4029-A410-1F4B938774D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E3CBA5-5C26-468D-9996-5264B11A2171}" type="doc">
      <dgm:prSet loTypeId="urn:microsoft.com/office/officeart/2005/8/layout/chart3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5CA7887-2423-4D2D-B6EF-B2E9294311CA}">
      <dgm:prSet/>
      <dgm:spPr>
        <a:solidFill>
          <a:srgbClr val="FF0909"/>
        </a:solidFill>
      </dgm:spPr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Family and other supportive relationships 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C3B8A1-244E-4D1B-9306-E83A9E144051}" type="parTrans" cxnId="{0FF7C939-9903-4D67-A071-B870FCF87AD3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27A637-6ED9-4F40-AF77-BD3E5926859C}" type="sibTrans" cxnId="{0FF7C939-9903-4D67-A071-B870FCF87AD3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CFEB21-5B58-4943-85DE-FB795F4C8628}">
      <dgm:prSet/>
      <dgm:spPr>
        <a:solidFill>
          <a:srgbClr val="D00000"/>
        </a:solidFill>
      </dgm:spPr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Physical abilities and limitations 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804427-ED42-423C-9256-06572CCA7CDB}" type="parTrans" cxnId="{E63FD15F-0F4E-4B8A-AD10-B8D493D891C4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3DE7AC-C79D-4CB7-959B-1C9349B81E61}" type="sibTrans" cxnId="{E63FD15F-0F4E-4B8A-AD10-B8D493D891C4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E68052-7E27-460A-A6C8-A99465788CE4}">
      <dgm:prSet custT="1"/>
      <dgm:spPr>
        <a:solidFill>
          <a:srgbClr val="B40000"/>
        </a:solidFill>
      </dgm:spPr>
      <dgm:t>
        <a:bodyPr/>
        <a:lstStyle/>
        <a:p>
          <a:pPr rtl="0"/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Emotional, Spiritual, Psychological aspects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DB1E02-2267-4413-A29A-B8DF17C15074}" type="parTrans" cxnId="{5CF9D6F8-B4C1-45E0-B1CB-6156C342E91E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5C3A15-4996-4A35-8EA4-820A1E255074}" type="sibTrans" cxnId="{5CF9D6F8-B4C1-45E0-B1CB-6156C342E91E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7389A7-D63E-4C0F-8081-56ABDEA510E1}">
      <dgm:prSet custT="1"/>
      <dgm:spPr>
        <a:solidFill>
          <a:srgbClr val="8A0000"/>
        </a:solidFill>
      </dgm:spPr>
      <dgm:t>
        <a:bodyPr/>
        <a:lstStyle/>
        <a:p>
          <a:pPr rtl="0"/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Work, recreation and other interests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660B3F-C3A9-48B7-B111-B1081F29256A}" type="parTrans" cxnId="{C0DFCFFB-EFAF-4978-927E-83B7616DFAA9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0C5652-5B81-4647-B966-C18A6BEF477C}" type="sibTrans" cxnId="{C0DFCFFB-EFAF-4978-927E-83B7616DFAA9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C9E027-3E68-4E54-8B3A-F151F42D2CF9}">
      <dgm:prSet custT="1"/>
      <dgm:spPr>
        <a:solidFill>
          <a:srgbClr val="320000"/>
        </a:solidFill>
      </dgm:spPr>
      <dgm:t>
        <a:bodyPr/>
        <a:lstStyle/>
        <a:p>
          <a:pPr rtl="0"/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Culture</a:t>
          </a:r>
          <a:endParaRPr 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55517A-A66D-4261-AAE8-C20EB7C16C59}" type="parTrans" cxnId="{AEA26A2E-85C8-4C01-BB01-5EEB852C3898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AA35A5-0FA0-477F-B404-6408214F96A8}" type="sibTrans" cxnId="{AEA26A2E-85C8-4C01-BB01-5EEB852C3898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8B3EC2-A371-4084-8DE9-D96E648B4729}" type="pres">
      <dgm:prSet presAssocID="{27E3CBA5-5C26-468D-9996-5264B11A217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EBF03A-68CC-42AA-ABAA-E8DEE8DE413C}" type="pres">
      <dgm:prSet presAssocID="{27E3CBA5-5C26-468D-9996-5264B11A2171}" presName="wedge1" presStyleLbl="node1" presStyleIdx="0" presStyleCnt="5" custLinFactNeighborX="-2092" custLinFactNeighborY="2418"/>
      <dgm:spPr/>
      <dgm:t>
        <a:bodyPr/>
        <a:lstStyle/>
        <a:p>
          <a:endParaRPr lang="en-US"/>
        </a:p>
      </dgm:t>
    </dgm:pt>
    <dgm:pt modelId="{B4C13144-642E-477C-890E-AA62EC93C6DE}" type="pres">
      <dgm:prSet presAssocID="{27E3CBA5-5C26-468D-9996-5264B11A2171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35FBE7-8098-4866-A94A-A722E44A6061}" type="pres">
      <dgm:prSet presAssocID="{27E3CBA5-5C26-468D-9996-5264B11A2171}" presName="wedge2" presStyleLbl="node1" presStyleIdx="1" presStyleCnt="5" custLinFactNeighborX="1408" custLinFactNeighborY="-637"/>
      <dgm:spPr/>
      <dgm:t>
        <a:bodyPr/>
        <a:lstStyle/>
        <a:p>
          <a:endParaRPr lang="en-US"/>
        </a:p>
      </dgm:t>
    </dgm:pt>
    <dgm:pt modelId="{1FD30E95-C925-4D57-A8F2-5D7FCBFA2C4E}" type="pres">
      <dgm:prSet presAssocID="{27E3CBA5-5C26-468D-9996-5264B11A2171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0DFE7-7438-4C28-9AAC-695C66D0B84A}" type="pres">
      <dgm:prSet presAssocID="{27E3CBA5-5C26-468D-9996-5264B11A2171}" presName="wedge3" presStyleLbl="node1" presStyleIdx="2" presStyleCnt="5"/>
      <dgm:spPr/>
      <dgm:t>
        <a:bodyPr/>
        <a:lstStyle/>
        <a:p>
          <a:endParaRPr lang="en-US"/>
        </a:p>
      </dgm:t>
    </dgm:pt>
    <dgm:pt modelId="{4A1CCFDA-9F99-48E6-BC03-F5094A01A9D5}" type="pres">
      <dgm:prSet presAssocID="{27E3CBA5-5C26-468D-9996-5264B11A2171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FE1AC7-3C37-4373-A982-5E0E9ABDF1D0}" type="pres">
      <dgm:prSet presAssocID="{27E3CBA5-5C26-468D-9996-5264B11A2171}" presName="wedge4" presStyleLbl="node1" presStyleIdx="3" presStyleCnt="5" custLinFactNeighborX="-2125" custLinFactNeighborY="-637"/>
      <dgm:spPr/>
      <dgm:t>
        <a:bodyPr/>
        <a:lstStyle/>
        <a:p>
          <a:endParaRPr lang="en-US"/>
        </a:p>
      </dgm:t>
    </dgm:pt>
    <dgm:pt modelId="{9E9F6656-384A-4104-B72C-34805674CE98}" type="pres">
      <dgm:prSet presAssocID="{27E3CBA5-5C26-468D-9996-5264B11A2171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3D40EA-9912-471D-A19D-D925EC384B7C}" type="pres">
      <dgm:prSet presAssocID="{27E3CBA5-5C26-468D-9996-5264B11A2171}" presName="wedge5" presStyleLbl="node1" presStyleIdx="4" presStyleCnt="5" custScaleX="99308" custScaleY="100576" custLinFactNeighborX="-359" custLinFactNeighborY="-2403"/>
      <dgm:spPr/>
      <dgm:t>
        <a:bodyPr/>
        <a:lstStyle/>
        <a:p>
          <a:endParaRPr lang="en-US"/>
        </a:p>
      </dgm:t>
    </dgm:pt>
    <dgm:pt modelId="{09644CFE-6F42-4C76-961A-4E34DDD161E8}" type="pres">
      <dgm:prSet presAssocID="{27E3CBA5-5C26-468D-9996-5264B11A2171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3FD15F-0F4E-4B8A-AD10-B8D493D891C4}" srcId="{27E3CBA5-5C26-468D-9996-5264B11A2171}" destId="{59CFEB21-5B58-4943-85DE-FB795F4C8628}" srcOrd="1" destOrd="0" parTransId="{7D804427-ED42-423C-9256-06572CCA7CDB}" sibTransId="{DE3DE7AC-C79D-4CB7-959B-1C9349B81E61}"/>
    <dgm:cxn modelId="{DB367B13-CAC0-4FC8-807F-76F9DACA27A3}" type="presOf" srcId="{D5CA7887-2423-4D2D-B6EF-B2E9294311CA}" destId="{B4C13144-642E-477C-890E-AA62EC93C6DE}" srcOrd="1" destOrd="0" presId="urn:microsoft.com/office/officeart/2005/8/layout/chart3"/>
    <dgm:cxn modelId="{5CF9D6F8-B4C1-45E0-B1CB-6156C342E91E}" srcId="{27E3CBA5-5C26-468D-9996-5264B11A2171}" destId="{1BE68052-7E27-460A-A6C8-A99465788CE4}" srcOrd="2" destOrd="0" parTransId="{5EDB1E02-2267-4413-A29A-B8DF17C15074}" sibTransId="{F45C3A15-4996-4A35-8EA4-820A1E255074}"/>
    <dgm:cxn modelId="{CF016F90-479A-491D-A263-A86FCA975098}" type="presOf" srcId="{27E3CBA5-5C26-468D-9996-5264B11A2171}" destId="{1D8B3EC2-A371-4084-8DE9-D96E648B4729}" srcOrd="0" destOrd="0" presId="urn:microsoft.com/office/officeart/2005/8/layout/chart3"/>
    <dgm:cxn modelId="{955F8E3C-F326-4880-84D9-F3D140F1FCAB}" type="presOf" srcId="{7D7389A7-D63E-4C0F-8081-56ABDEA510E1}" destId="{1CFE1AC7-3C37-4373-A982-5E0E9ABDF1D0}" srcOrd="0" destOrd="0" presId="urn:microsoft.com/office/officeart/2005/8/layout/chart3"/>
    <dgm:cxn modelId="{2D1E3B16-E634-44B9-8B64-6637542173F0}" type="presOf" srcId="{7D7389A7-D63E-4C0F-8081-56ABDEA510E1}" destId="{9E9F6656-384A-4104-B72C-34805674CE98}" srcOrd="1" destOrd="0" presId="urn:microsoft.com/office/officeart/2005/8/layout/chart3"/>
    <dgm:cxn modelId="{6C964AD2-F126-4566-A772-1AD38B88DB99}" type="presOf" srcId="{A9C9E027-3E68-4E54-8B3A-F151F42D2CF9}" destId="{E93D40EA-9912-471D-A19D-D925EC384B7C}" srcOrd="0" destOrd="0" presId="urn:microsoft.com/office/officeart/2005/8/layout/chart3"/>
    <dgm:cxn modelId="{A5C385D1-C27A-4EA3-8876-FC7719601808}" type="presOf" srcId="{1BE68052-7E27-460A-A6C8-A99465788CE4}" destId="{C3B0DFE7-7438-4C28-9AAC-695C66D0B84A}" srcOrd="0" destOrd="0" presId="urn:microsoft.com/office/officeart/2005/8/layout/chart3"/>
    <dgm:cxn modelId="{AEA26A2E-85C8-4C01-BB01-5EEB852C3898}" srcId="{27E3CBA5-5C26-468D-9996-5264B11A2171}" destId="{A9C9E027-3E68-4E54-8B3A-F151F42D2CF9}" srcOrd="4" destOrd="0" parTransId="{A855517A-A66D-4261-AAE8-C20EB7C16C59}" sibTransId="{D2AA35A5-0FA0-477F-B404-6408214F96A8}"/>
    <dgm:cxn modelId="{0F4120D5-D5F0-4921-A4EE-D6119138F5E9}" type="presOf" srcId="{59CFEB21-5B58-4943-85DE-FB795F4C8628}" destId="{8D35FBE7-8098-4866-A94A-A722E44A6061}" srcOrd="0" destOrd="0" presId="urn:microsoft.com/office/officeart/2005/8/layout/chart3"/>
    <dgm:cxn modelId="{BD27EBCA-13B2-4C7B-8F27-9419980A0974}" type="presOf" srcId="{D5CA7887-2423-4D2D-B6EF-B2E9294311CA}" destId="{B2EBF03A-68CC-42AA-ABAA-E8DEE8DE413C}" srcOrd="0" destOrd="0" presId="urn:microsoft.com/office/officeart/2005/8/layout/chart3"/>
    <dgm:cxn modelId="{C0DFCFFB-EFAF-4978-927E-83B7616DFAA9}" srcId="{27E3CBA5-5C26-468D-9996-5264B11A2171}" destId="{7D7389A7-D63E-4C0F-8081-56ABDEA510E1}" srcOrd="3" destOrd="0" parTransId="{71660B3F-C3A9-48B7-B111-B1081F29256A}" sibTransId="{570C5652-5B81-4647-B966-C18A6BEF477C}"/>
    <dgm:cxn modelId="{FDA7441F-45BB-4E53-BB61-FDC04F6BD481}" type="presOf" srcId="{A9C9E027-3E68-4E54-8B3A-F151F42D2CF9}" destId="{09644CFE-6F42-4C76-961A-4E34DDD161E8}" srcOrd="1" destOrd="0" presId="urn:microsoft.com/office/officeart/2005/8/layout/chart3"/>
    <dgm:cxn modelId="{394327D9-91EF-454C-9CD1-664DE9049054}" type="presOf" srcId="{1BE68052-7E27-460A-A6C8-A99465788CE4}" destId="{4A1CCFDA-9F99-48E6-BC03-F5094A01A9D5}" srcOrd="1" destOrd="0" presId="urn:microsoft.com/office/officeart/2005/8/layout/chart3"/>
    <dgm:cxn modelId="{C9BF2CBE-95BA-4153-B8D2-78C388BCC100}" type="presOf" srcId="{59CFEB21-5B58-4943-85DE-FB795F4C8628}" destId="{1FD30E95-C925-4D57-A8F2-5D7FCBFA2C4E}" srcOrd="1" destOrd="0" presId="urn:microsoft.com/office/officeart/2005/8/layout/chart3"/>
    <dgm:cxn modelId="{0FF7C939-9903-4D67-A071-B870FCF87AD3}" srcId="{27E3CBA5-5C26-468D-9996-5264B11A2171}" destId="{D5CA7887-2423-4D2D-B6EF-B2E9294311CA}" srcOrd="0" destOrd="0" parTransId="{FEC3B8A1-244E-4D1B-9306-E83A9E144051}" sibTransId="{8127A637-6ED9-4F40-AF77-BD3E5926859C}"/>
    <dgm:cxn modelId="{A5890477-3568-4857-BFF5-FF3954EB8047}" type="presParOf" srcId="{1D8B3EC2-A371-4084-8DE9-D96E648B4729}" destId="{B2EBF03A-68CC-42AA-ABAA-E8DEE8DE413C}" srcOrd="0" destOrd="0" presId="urn:microsoft.com/office/officeart/2005/8/layout/chart3"/>
    <dgm:cxn modelId="{452D5221-1719-4178-BD0E-4938D6210DB4}" type="presParOf" srcId="{1D8B3EC2-A371-4084-8DE9-D96E648B4729}" destId="{B4C13144-642E-477C-890E-AA62EC93C6DE}" srcOrd="1" destOrd="0" presId="urn:microsoft.com/office/officeart/2005/8/layout/chart3"/>
    <dgm:cxn modelId="{B607B4AA-CC8F-44FB-A95A-209A84999B5D}" type="presParOf" srcId="{1D8B3EC2-A371-4084-8DE9-D96E648B4729}" destId="{8D35FBE7-8098-4866-A94A-A722E44A6061}" srcOrd="2" destOrd="0" presId="urn:microsoft.com/office/officeart/2005/8/layout/chart3"/>
    <dgm:cxn modelId="{73B9CF8E-D334-4777-8100-2306BB789C19}" type="presParOf" srcId="{1D8B3EC2-A371-4084-8DE9-D96E648B4729}" destId="{1FD30E95-C925-4D57-A8F2-5D7FCBFA2C4E}" srcOrd="3" destOrd="0" presId="urn:microsoft.com/office/officeart/2005/8/layout/chart3"/>
    <dgm:cxn modelId="{4B1C28ED-DE1B-4EA5-AB01-104C241DD764}" type="presParOf" srcId="{1D8B3EC2-A371-4084-8DE9-D96E648B4729}" destId="{C3B0DFE7-7438-4C28-9AAC-695C66D0B84A}" srcOrd="4" destOrd="0" presId="urn:microsoft.com/office/officeart/2005/8/layout/chart3"/>
    <dgm:cxn modelId="{AF8B5937-8887-41F0-9279-A5AF276E68EA}" type="presParOf" srcId="{1D8B3EC2-A371-4084-8DE9-D96E648B4729}" destId="{4A1CCFDA-9F99-48E6-BC03-F5094A01A9D5}" srcOrd="5" destOrd="0" presId="urn:microsoft.com/office/officeart/2005/8/layout/chart3"/>
    <dgm:cxn modelId="{E579CDAC-D49C-4C06-929A-166716FFC980}" type="presParOf" srcId="{1D8B3EC2-A371-4084-8DE9-D96E648B4729}" destId="{1CFE1AC7-3C37-4373-A982-5E0E9ABDF1D0}" srcOrd="6" destOrd="0" presId="urn:microsoft.com/office/officeart/2005/8/layout/chart3"/>
    <dgm:cxn modelId="{D2BA3891-3E76-493D-AFF4-265E86BEE57A}" type="presParOf" srcId="{1D8B3EC2-A371-4084-8DE9-D96E648B4729}" destId="{9E9F6656-384A-4104-B72C-34805674CE98}" srcOrd="7" destOrd="0" presId="urn:microsoft.com/office/officeart/2005/8/layout/chart3"/>
    <dgm:cxn modelId="{A6FEB1E4-03E5-4910-98A5-E337104897E6}" type="presParOf" srcId="{1D8B3EC2-A371-4084-8DE9-D96E648B4729}" destId="{E93D40EA-9912-471D-A19D-D925EC384B7C}" srcOrd="8" destOrd="0" presId="urn:microsoft.com/office/officeart/2005/8/layout/chart3"/>
    <dgm:cxn modelId="{46A293E3-7F2D-49AA-B223-50A5152C1FC2}" type="presParOf" srcId="{1D8B3EC2-A371-4084-8DE9-D96E648B4729}" destId="{09644CFE-6F42-4C76-961A-4E34DDD161E8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776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776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D0F897C-CA43-439A-A966-F59810F18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6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FF1FF58-269E-4697-B114-506C701E8329}" type="datetimeFigureOut">
              <a:rPr lang="en-US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85628"/>
            <a:ext cx="5547360" cy="4154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6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7CD5D54-1037-4172-B4F1-C030B7818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Vegas roll-out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6FAB13-318C-4166-AD16-550B7F507E81}" type="slidenum">
              <a:rPr lang="en-US"/>
              <a:pPr/>
              <a:t>18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377" tIns="46189" rIns="92377" bIns="46189"/>
          <a:lstStyle/>
          <a:p>
            <a:pPr eaLnBrk="1" hangingPunct="1"/>
            <a:r>
              <a:rPr lang="en-US" dirty="0" smtClean="0"/>
              <a:t>Care delivered chiefly by the </a:t>
            </a:r>
            <a:r>
              <a:rPr lang="en-US" dirty="0" err="1" smtClean="0"/>
              <a:t>teamlet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Broader team has additional members including the integrated</a:t>
            </a:r>
            <a:r>
              <a:rPr lang="en-US" baseline="0" dirty="0" smtClean="0"/>
              <a:t> Mental Health provider.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7A53DD-4DC7-4199-B2E4-7FE884DAC5C7}" type="slidenum">
              <a:rPr lang="en-US"/>
              <a:pPr/>
              <a:t>19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Plato</a:t>
            </a:r>
            <a:r>
              <a:rPr lang="en-US" baseline="0" dirty="0" smtClean="0"/>
              <a:t> quote: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Ross, L. (1997) Nurses’ Perceptions of Spiritual Care.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Aldershot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: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Avebury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2720A-B36F-4240-8871-DEEB261C85E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PCMH not an invention of VA</a:t>
            </a:r>
          </a:p>
          <a:p>
            <a:r>
              <a:rPr lang="en-US" dirty="0" smtClean="0"/>
              <a:t>Well researched and supported by a variety of specialty associations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 is a member of the team</a:t>
            </a:r>
          </a:p>
          <a:p>
            <a:r>
              <a:rPr lang="en-US" dirty="0" smtClean="0"/>
              <a:t>Patient-centered care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D5D54-1037-4172-B4F1-C030B78189E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A92B4-E59A-4A32-91B1-A148E2187B45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6C428-D3DD-4FC3-A061-884DBDF91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E1A2B-FD0E-4EC3-ADD8-B1E3D1753F59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F05DF-FA9F-4AD4-BB5E-53DB25162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00B64-EB73-4E34-AC53-3B362B0A5D8D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28E3-A15F-4A37-AB97-DB195A294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65ABD-9AB1-4135-9B41-4B7198CC705B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08D0C-237F-4898-9898-3CD2FD57D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76F48-027C-4244-A1EB-478905C2E1D4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BD6ED-4E67-458D-8AA4-F014D62A3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C6382-5D62-409F-A7F4-E8152C894C1D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98D1D-F1B7-4E3F-A091-01E7B9DB2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B2657-400F-4DCD-AFCF-82C2F94BF9A7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BCD12-C185-45EF-B367-6A890EF03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86D6F-9E17-4316-995B-05E1E8D2F638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378B7-0827-42DC-BD07-221908456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01F02-8DE5-4D7F-8204-72647A909F89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938A3-B810-4748-B96D-510CF91BD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88C9A-D0BD-4588-B9B4-41D347B7898C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91C94-87B8-4723-9BD7-F91105E96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FC89-DF0A-4710-BC57-C514054DBF0B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93CD1-D442-4499-8AE4-4421477F5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FAB8D-C3D1-41FD-BAA4-6FB6728D8306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F7D5A-D048-4C92-9801-20EA4A0B3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BAB6E-7283-4489-981E-0F1EAC43F792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CF786-69E6-46CF-AC52-18F12976B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88E4"/>
            </a:gs>
            <a:gs pos="50000">
              <a:srgbClr val="005996"/>
            </a:gs>
            <a:gs pos="100000">
              <a:srgbClr val="0088E4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D90FE1E7-F895-4612-876A-82BDB0AC17AB}" type="datetime1">
              <a:rPr lang="en-US" smtClean="0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00800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F664A41-3369-486B-98E8-1F6355B12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PC logo (3)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4C3EDC"/>
              </a:clrFrom>
              <a:clrTo>
                <a:srgbClr val="4C3ED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5562600"/>
            <a:ext cx="106997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  <p:sldLayoutId id="214748365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0"/>
            <a:ext cx="9144000" cy="1447800"/>
          </a:xfrm>
        </p:spPr>
        <p:txBody>
          <a:bodyPr anchor="b" anchorCtr="1"/>
          <a:lstStyle/>
          <a:p>
            <a:pPr eaLnBrk="1" hangingPunct="1">
              <a:defRPr/>
            </a:pPr>
            <a:r>
              <a:rPr lang="en-US" sz="4800" b="1" dirty="0" smtClean="0"/>
              <a:t>Patient Aligned Care Team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200" b="1" dirty="0" smtClean="0"/>
              <a:t>VHA’s implementation of the</a:t>
            </a:r>
            <a:br>
              <a:rPr lang="en-US" sz="3200" b="1" dirty="0" smtClean="0"/>
            </a:br>
            <a:r>
              <a:rPr lang="en-US" sz="3200" b="1" dirty="0" smtClean="0"/>
              <a:t> Patient Centered Medical Home</a:t>
            </a:r>
          </a:p>
        </p:txBody>
      </p:sp>
      <p:pic>
        <p:nvPicPr>
          <p:cNvPr id="17410" name="Picture 6" descr="VA 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524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229" name="Text Box 7"/>
          <p:cNvSpPr txBox="1">
            <a:spLocks noChangeArrowheads="1"/>
          </p:cNvSpPr>
          <p:nvPr/>
        </p:nvSpPr>
        <p:spPr bwMode="auto">
          <a:xfrm>
            <a:off x="838200" y="4114800"/>
            <a:ext cx="7467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David A. </a:t>
            </a:r>
            <a:r>
              <a:rPr lang="en-US" sz="2400" dirty="0" err="1" smtClean="0">
                <a:solidFill>
                  <a:schemeClr val="bg1"/>
                </a:solidFill>
              </a:rPr>
              <a:t>Hunsinger</a:t>
            </a:r>
            <a:r>
              <a:rPr lang="en-US" sz="2400" dirty="0" smtClean="0">
                <a:solidFill>
                  <a:schemeClr val="bg1"/>
                </a:solidFill>
              </a:rPr>
              <a:t>, MD, MSHA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Medical Director, Binghamton VA Outpatient Clinic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93CD1-D442-4499-8AE4-4421477F558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990600" y="311332"/>
            <a:ext cx="7162800" cy="1400173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Patient Centered Medical Home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691187" y="1711506"/>
            <a:ext cx="2019300" cy="35018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1400" b="1" u="sng" dirty="0">
                <a:latin typeface="Calibri" pitchFamily="34" charset="0"/>
              </a:rPr>
              <a:t>Practice Redesign</a:t>
            </a:r>
            <a:endParaRPr lang="en-US" sz="1600" b="1" u="sng" dirty="0">
              <a:latin typeface="Times New Roman" pitchFamily="18" charset="0"/>
            </a:endParaRPr>
          </a:p>
          <a:p>
            <a:pPr>
              <a:defRPr/>
            </a:pPr>
            <a:r>
              <a:rPr lang="en-US" sz="1400" b="1" dirty="0">
                <a:latin typeface="Calibri" pitchFamily="34" charset="0"/>
              </a:rPr>
              <a:t>Redesign team: 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Roles 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Tasks</a:t>
            </a:r>
          </a:p>
          <a:p>
            <a:pPr lvl="1">
              <a:buFont typeface="Courier New" pitchFamily="49" charset="0"/>
              <a:buChar char="o"/>
              <a:defRPr/>
            </a:pPr>
            <a:endParaRPr lang="en-US" sz="1400" b="1" dirty="0">
              <a:latin typeface="Calibri" pitchFamily="34" charset="0"/>
            </a:endParaRPr>
          </a:p>
          <a:p>
            <a:pPr>
              <a:defRPr/>
            </a:pPr>
            <a:r>
              <a:rPr lang="en-US" sz="1400" b="1" dirty="0">
                <a:latin typeface="Calibri" pitchFamily="34" charset="0"/>
              </a:rPr>
              <a:t>Enhance: 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Communication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Teamwork</a:t>
            </a:r>
          </a:p>
          <a:p>
            <a:pPr lvl="1">
              <a:buFont typeface="Courier New" pitchFamily="49" charset="0"/>
              <a:buChar char="o"/>
              <a:defRPr/>
            </a:pPr>
            <a:endParaRPr lang="en-US" sz="1400" b="1" dirty="0">
              <a:latin typeface="Calibri" pitchFamily="34" charset="0"/>
            </a:endParaRPr>
          </a:p>
          <a:p>
            <a:pPr>
              <a:defRPr/>
            </a:pPr>
            <a:r>
              <a:rPr lang="en-US" sz="1400" b="1" dirty="0">
                <a:latin typeface="Calibri" pitchFamily="34" charset="0"/>
              </a:rPr>
              <a:t>Improve Processes: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Visit work</a:t>
            </a:r>
          </a:p>
          <a:p>
            <a:pPr lvl="1">
              <a:spcAft>
                <a:spcPts val="1000"/>
              </a:spcAft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Non-visit work</a:t>
            </a:r>
            <a:endParaRPr lang="en-US" sz="2000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581400" y="1711505"/>
            <a:ext cx="1981200" cy="35018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 b="1" u="sng" dirty="0">
                <a:latin typeface="Calibri" pitchFamily="34" charset="0"/>
              </a:rPr>
              <a:t>Care Management &amp; Coordination</a:t>
            </a:r>
          </a:p>
          <a:p>
            <a:pPr>
              <a:defRPr/>
            </a:pPr>
            <a:r>
              <a:rPr lang="en-US" sz="1400" b="1" dirty="0">
                <a:latin typeface="Calibri" pitchFamily="34" charset="0"/>
              </a:rPr>
              <a:t>Focus on high-risk pts: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Identify 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Manage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Coordinate</a:t>
            </a:r>
          </a:p>
          <a:p>
            <a:pPr>
              <a:defRPr/>
            </a:pPr>
            <a:r>
              <a:rPr lang="en-US" sz="1400" b="1" dirty="0">
                <a:latin typeface="Calibri" pitchFamily="34" charset="0"/>
              </a:rPr>
              <a:t>Improve care for: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Prevention</a:t>
            </a:r>
            <a:endParaRPr lang="en-US" sz="1400" b="1" dirty="0">
              <a:latin typeface="Times New Roman" pitchFamily="18" charset="0"/>
            </a:endParaRP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Chronic disease </a:t>
            </a:r>
          </a:p>
          <a:p>
            <a:pPr>
              <a:defRPr/>
            </a:pPr>
            <a:r>
              <a:rPr lang="en-US" sz="1400" b="1" dirty="0">
                <a:latin typeface="Calibri" pitchFamily="34" charset="0"/>
              </a:rPr>
              <a:t>Improve transitions between PCMH and: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Inpatient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Specialty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400" b="1" dirty="0">
                <a:latin typeface="Calibri" pitchFamily="34" charset="0"/>
              </a:rPr>
              <a:t>Broader Team</a:t>
            </a:r>
            <a:endParaRPr lang="en-US" sz="1400" b="1" dirty="0">
              <a:latin typeface="Times New Roman" pitchFamily="18" charset="0"/>
            </a:endParaRPr>
          </a:p>
          <a:p>
            <a:pPr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178717" y="5213349"/>
            <a:ext cx="6786563" cy="35242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Patient Centeredness:  Mindset and Tools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178717" y="5565773"/>
            <a:ext cx="6786562" cy="35242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Improvement:  Systems Redesign, VA TAMMCS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78718" y="5918198"/>
            <a:ext cx="6786562" cy="35242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Resources:  Technology, Staff, Space, Community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711505"/>
            <a:ext cx="1981200" cy="3501844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n-US" sz="1400" b="1" u="sng" dirty="0">
                <a:latin typeface="Calibri" pitchFamily="34" charset="0"/>
              </a:rPr>
              <a:t>Access</a:t>
            </a:r>
          </a:p>
          <a:p>
            <a:pPr>
              <a:spcAft>
                <a:spcPts val="1000"/>
              </a:spcAft>
              <a:defRPr/>
            </a:pPr>
            <a:r>
              <a:rPr lang="en-US" sz="1400" b="1" dirty="0">
                <a:latin typeface="Calibri" pitchFamily="34" charset="0"/>
              </a:rPr>
              <a:t>Offer same day appointments</a:t>
            </a:r>
          </a:p>
          <a:p>
            <a:pPr>
              <a:spcAft>
                <a:spcPts val="1000"/>
              </a:spcAft>
              <a:defRPr/>
            </a:pPr>
            <a:endParaRPr lang="en-US" sz="1400" b="1" dirty="0">
              <a:latin typeface="Calibri" pitchFamily="34" charset="0"/>
            </a:endParaRPr>
          </a:p>
          <a:p>
            <a:pPr>
              <a:spcAft>
                <a:spcPts val="1000"/>
              </a:spcAft>
              <a:defRPr/>
            </a:pPr>
            <a:r>
              <a:rPr lang="en-US" sz="1400" b="1" dirty="0">
                <a:latin typeface="Calibri" pitchFamily="34" charset="0"/>
              </a:rPr>
              <a:t>Increase shared medical appointments</a:t>
            </a:r>
          </a:p>
          <a:p>
            <a:pPr>
              <a:spcAft>
                <a:spcPts val="1000"/>
              </a:spcAft>
              <a:defRPr/>
            </a:pPr>
            <a:endParaRPr lang="en-US" sz="1600" b="1" dirty="0">
              <a:latin typeface="Times New Roman" pitchFamily="18" charset="0"/>
            </a:endParaRPr>
          </a:p>
          <a:p>
            <a:pPr>
              <a:spcAft>
                <a:spcPts val="1000"/>
              </a:spcAft>
              <a:defRPr/>
            </a:pPr>
            <a:r>
              <a:rPr lang="en-US" sz="1400" b="1" dirty="0">
                <a:latin typeface="Calibri" pitchFamily="34" charset="0"/>
              </a:rPr>
              <a:t>Increase non-appointment care </a:t>
            </a:r>
            <a:endParaRPr lang="en-US" sz="1400" b="1" dirty="0">
              <a:latin typeface="Times New Roman" pitchFamily="18" charset="0"/>
            </a:endParaRPr>
          </a:p>
          <a:p>
            <a:pPr>
              <a:defRPr/>
            </a:pP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Care – Mental Health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PC-MHI embodies the principles and focus of the Patient Centered Medical Home</a:t>
            </a:r>
          </a:p>
          <a:p>
            <a:endParaRPr lang="en-US" dirty="0" smtClean="0"/>
          </a:p>
          <a:p>
            <a:r>
              <a:rPr lang="en-US" dirty="0" smtClean="0"/>
              <a:t>Work on PC-MHI implementation facilitates PACT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98D1D-F1B7-4E3F-A091-01E7B9DB205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9B4386-C9B1-4E9F-A8B8-7FC42378F7B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991600" cy="1676400"/>
          </a:xfrm>
        </p:spPr>
        <p:txBody>
          <a:bodyPr anchorCtr="1"/>
          <a:lstStyle/>
          <a:p>
            <a:pPr eaLnBrk="1" hangingPunct="1">
              <a:defRPr/>
            </a:pPr>
            <a:r>
              <a:rPr lang="en-US" sz="4000" dirty="0" smtClean="0"/>
              <a:t>Principles </a:t>
            </a:r>
            <a:r>
              <a:rPr lang="en-US" sz="4000" dirty="0"/>
              <a:t>of the </a:t>
            </a:r>
            <a:br>
              <a:rPr lang="en-US" sz="4000" dirty="0"/>
            </a:br>
            <a:r>
              <a:rPr lang="en-US" sz="4000" dirty="0"/>
              <a:t>Patient-Centered Medical Home </a:t>
            </a:r>
            <a:br>
              <a:rPr lang="en-US" sz="4000" dirty="0"/>
            </a:br>
            <a:endParaRPr lang="en-US" sz="3200" dirty="0"/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332038"/>
            <a:ext cx="8763000" cy="391636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Ongoing relationship with personal physician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dirty="0" smtClean="0"/>
              <a:t>Physician directed medical practice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dirty="0" smtClean="0"/>
              <a:t>Whole person orientation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dirty="0" smtClean="0"/>
              <a:t>Enhanced access to care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dirty="0" smtClean="0"/>
              <a:t>Coordinated care across the health system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dirty="0" smtClean="0"/>
              <a:t>Quality and safety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dirty="0" smtClean="0"/>
              <a:t>Payment</a:t>
            </a:r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304800" y="6400800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85F8B08-904C-462D-B2BC-13763B17B778}" type="slidenum">
              <a:rPr lang="en-US" sz="1400"/>
              <a:pPr algn="r"/>
              <a:t>12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2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1.2" calcmode="lin" valueType="num">
                                      <p:cBhvr override="childStyle"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1.2" calcmode="lin" valueType="num">
                                      <p:cBhvr override="childStyle">
                                        <p:cTn id="12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05800" cy="5410200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26% of Veterans who use VA health care are also being treated for a mental health diagnosis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20% currently receive some or all of that care in a specialty Mental Health setting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Patients initially bring their mental health concerns to Primary Care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Screening for mental health problems takes place in primary care [Clinical Reminders]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Referrals from Primary Care to Specialty Mental Health result in a high rate of no-shows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/>
              <a:t>Mental Health and Primary Care</a:t>
            </a:r>
            <a:br>
              <a:rPr lang="en-US" sz="4000" b="1" dirty="0" smtClean="0"/>
            </a:br>
            <a:r>
              <a:rPr lang="en-US" sz="3200" b="1" dirty="0" smtClean="0"/>
              <a:t>A Natural Fit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FB48A-036B-443E-A643-E80800C279F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229600" cy="422116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Completely </a:t>
            </a:r>
            <a:r>
              <a:rPr lang="en-US" dirty="0"/>
              <a:t>integrated within primary care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Occupy </a:t>
            </a:r>
            <a:r>
              <a:rPr lang="en-US" dirty="0"/>
              <a:t>the same </a:t>
            </a:r>
            <a:r>
              <a:rPr lang="en-US" dirty="0" smtClean="0"/>
              <a:t>space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Share the same resources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Participate in Team </a:t>
            </a:r>
            <a:r>
              <a:rPr lang="en-US" dirty="0" smtClean="0"/>
              <a:t>Meetings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Share responsibility for care of the </a:t>
            </a:r>
            <a:r>
              <a:rPr lang="en-US" i="1" dirty="0" smtClean="0"/>
              <a:t>whole</a:t>
            </a:r>
            <a:r>
              <a:rPr lang="en-US" dirty="0" smtClean="0"/>
              <a:t> patient</a:t>
            </a:r>
            <a:endParaRPr lang="en-US" dirty="0"/>
          </a:p>
          <a:p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4800" dirty="0" smtClean="0"/>
              <a:t>True Integration</a:t>
            </a:r>
            <a:br>
              <a:rPr lang="en-US" sz="4800" dirty="0" smtClean="0"/>
            </a:br>
            <a:r>
              <a:rPr lang="en-US" sz="3200" dirty="0" smtClean="0"/>
              <a:t>Features of PC-MHI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FB48A-036B-443E-A643-E80800C279F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6BD53A-AD02-44C3-AA17-43B29B71B71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800" dirty="0" smtClean="0"/>
              <a:t>Patient Aligned Care Team: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FFFF99"/>
                </a:solidFill>
              </a:rPr>
              <a:t>Objective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33528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To improve patient satisfaction, clinical quality, safety and efficiencies by becoming a national leader in the delivery of primary care services through transformation to a medical home model of health care delivery.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023" y="274638"/>
            <a:ext cx="8611466" cy="1143000"/>
          </a:xfrm>
        </p:spPr>
        <p:txBody>
          <a:bodyPr/>
          <a:lstStyle/>
          <a:p>
            <a:r>
              <a:rPr lang="en-US" sz="4000" smtClean="0"/>
              <a:t>Team Redesign</a:t>
            </a:r>
            <a:br>
              <a:rPr lang="en-US" sz="4000" smtClean="0"/>
            </a:br>
            <a:r>
              <a:rPr lang="en-US" sz="4000" b="1" smtClean="0"/>
              <a:t>The Patient’s Primary Care Team: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31273" y="1798638"/>
            <a:ext cx="3671455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Teamlet: assigned to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cs typeface="Arial" pitchFamily="34" charset="0"/>
              </a:rPr>
              <a:t>	</a:t>
            </a:r>
            <a:r>
              <a:rPr lang="en-US" sz="2400" smtClean="0">
                <a:cs typeface="Arial" pitchFamily="34" charset="0"/>
              </a:rPr>
              <a:t>±</a:t>
            </a:r>
            <a:r>
              <a:rPr lang="en-US" sz="2400" smtClean="0"/>
              <a:t>1200 patients (1 panel)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Provider</a:t>
            </a:r>
            <a:r>
              <a:rPr lang="en-US" smtClean="0">
                <a:cs typeface="Arial" pitchFamily="34" charset="0"/>
              </a:rPr>
              <a:t>	</a:t>
            </a:r>
            <a:endParaRPr lang="en-US" i="1" smtClean="0"/>
          </a:p>
          <a:p>
            <a:pPr lvl="1">
              <a:lnSpc>
                <a:spcPct val="90000"/>
              </a:lnSpc>
            </a:pPr>
            <a:r>
              <a:rPr lang="en-US" smtClean="0"/>
              <a:t>RN Care Manager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Clinical Associate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LPN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Medical Assistant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Health Tech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Clerk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1273" y="1798638"/>
            <a:ext cx="4121727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Team members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Clinical Pharmacy Specialist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cs typeface="Arial" pitchFamily="34" charset="0"/>
              </a:rPr>
              <a:t>	± 3 panels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Medical Social Work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cs typeface="Arial" pitchFamily="34" charset="0"/>
              </a:rPr>
              <a:t>	± 2 panels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Nutrition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cs typeface="Arial" pitchFamily="34" charset="0"/>
              </a:rPr>
              <a:t>	± 5 panels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Mental Health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Case Managers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Trainees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17413" name="Picture 6" descr="PCS logo hori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023" y="6248400"/>
            <a:ext cx="135370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378B7-0827-42DC-BD07-22190845667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0" y="152400"/>
          <a:ext cx="89916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09800" y="6019800"/>
            <a:ext cx="4648200" cy="461665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rgbClr val="C00000"/>
                </a:solidFill>
              </a:rPr>
              <a:t>*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b="1" dirty="0">
                <a:ln>
                  <a:prstDash val="solid"/>
                </a:ln>
                <a:solidFill>
                  <a:sysClr val="windowText" lastClr="000000"/>
                </a:solidFill>
                <a:latin typeface="Calibri" pitchFamily="34" charset="0"/>
              </a:rPr>
              <a:t>The </a:t>
            </a:r>
            <a:r>
              <a:rPr lang="en-US" sz="2400" b="1" dirty="0" smtClean="0">
                <a:ln>
                  <a:prstDash val="solid"/>
                </a:ln>
                <a:solidFill>
                  <a:sysClr val="windowText" lastClr="000000"/>
                </a:solidFill>
                <a:latin typeface="Calibri" pitchFamily="34" charset="0"/>
              </a:rPr>
              <a:t>Patient Aligned </a:t>
            </a:r>
            <a:r>
              <a:rPr lang="en-US" sz="2400" b="1" dirty="0">
                <a:ln>
                  <a:prstDash val="solid"/>
                </a:ln>
                <a:solidFill>
                  <a:sysClr val="windowText" lastClr="000000"/>
                </a:solidFill>
                <a:latin typeface="Calibri" pitchFamily="34" charset="0"/>
              </a:rPr>
              <a:t>Care Team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248400" y="2209800"/>
            <a:ext cx="1371600" cy="1676400"/>
          </a:xfrm>
          <a:prstGeom prst="wedgeRectCallout">
            <a:avLst>
              <a:gd name="adj1" fmla="val -106260"/>
              <a:gd name="adj2" fmla="val -33226"/>
            </a:avLst>
          </a:prstGeom>
          <a:solidFill>
            <a:srgbClr val="FF66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Panel size adjusted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for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rooms and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staffing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457200"/>
            <a:ext cx="3200400" cy="1200329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ysClr val="windowText" lastClr="000000"/>
                </a:solidFill>
                <a:latin typeface="Calibri" pitchFamily="34" charset="0"/>
              </a:rPr>
              <a:t>For each parent facility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ysClr val="windowText" lastClr="000000"/>
                </a:solidFill>
                <a:latin typeface="Calibri" pitchFamily="34" charset="0"/>
              </a:rPr>
              <a:t>HPDP Program </a:t>
            </a:r>
            <a:r>
              <a:rPr lang="en-US" b="1" dirty="0" smtClean="0">
                <a:solidFill>
                  <a:sysClr val="windowText" lastClr="000000"/>
                </a:solidFill>
                <a:latin typeface="Calibri" pitchFamily="34" charset="0"/>
              </a:rPr>
              <a:t>Manager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ysClr val="windowText" lastClr="000000"/>
                </a:solidFill>
                <a:latin typeface="Calibri" pitchFamily="34" charset="0"/>
              </a:rPr>
              <a:t>Health </a:t>
            </a:r>
            <a:r>
              <a:rPr lang="en-US" b="1" dirty="0">
                <a:solidFill>
                  <a:sysClr val="windowText" lastClr="000000"/>
                </a:solidFill>
                <a:latin typeface="Calibri" pitchFamily="34" charset="0"/>
              </a:rPr>
              <a:t>Behavior </a:t>
            </a:r>
            <a:r>
              <a:rPr lang="en-US" b="1" dirty="0" smtClean="0">
                <a:solidFill>
                  <a:sysClr val="windowText" lastClr="000000"/>
                </a:solidFill>
                <a:latin typeface="Calibri" pitchFamily="34" charset="0"/>
              </a:rPr>
              <a:t>Coordinator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ysClr val="windowText" lastClr="000000"/>
                </a:solidFill>
                <a:latin typeface="Calibri" pitchFamily="34" charset="0"/>
              </a:rPr>
              <a:t>My Health</a:t>
            </a:r>
            <a:r>
              <a:rPr lang="en-US" b="1" i="1" dirty="0">
                <a:solidFill>
                  <a:sysClr val="windowText" lastClr="000000"/>
                </a:solidFill>
                <a:latin typeface="Calibri" pitchFamily="34" charset="0"/>
              </a:rPr>
              <a:t>e</a:t>
            </a:r>
            <a:r>
              <a:rPr lang="en-US" b="1" dirty="0">
                <a:solidFill>
                  <a:sysClr val="windowText" lastClr="000000"/>
                </a:solidFill>
                <a:latin typeface="Calibri" pitchFamily="34" charset="0"/>
              </a:rPr>
              <a:t>Vet </a:t>
            </a:r>
            <a:r>
              <a:rPr lang="en-US" b="1" dirty="0" smtClean="0">
                <a:solidFill>
                  <a:sysClr val="windowText" lastClr="000000"/>
                </a:solidFill>
                <a:latin typeface="Calibri" pitchFamily="34" charset="0"/>
              </a:rPr>
              <a:t>Coordinator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838200"/>
            <a:ext cx="2819400" cy="1600438"/>
          </a:xfrm>
          <a:prstGeom prst="rect">
            <a:avLst/>
          </a:prstGeom>
          <a:solidFill>
            <a:srgbClr val="76B4F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Calibri" pitchFamily="34" charset="0"/>
              </a:rPr>
              <a:t>Other Team Members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Pharmacy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Social Work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Nutrition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Case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alibri" pitchFamily="34" charset="0"/>
              </a:rPr>
              <a:t>Managers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Integrated </a:t>
            </a:r>
            <a:r>
              <a:rPr lang="en-US" sz="1600" b="1" dirty="0">
                <a:solidFill>
                  <a:schemeClr val="tx1"/>
                </a:solidFill>
                <a:latin typeface="Calibri" pitchFamily="34" charset="0"/>
              </a:rPr>
              <a:t>Behavioral </a:t>
            </a: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Health</a:t>
            </a:r>
            <a:endParaRPr lang="en-US" sz="16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A9AAF73-3672-406D-9420-95035FF062BE}" type="slidenum">
              <a:rPr lang="en-US" sz="1400"/>
              <a:pPr algn="r"/>
              <a:t>18</a:t>
            </a:fld>
            <a:endParaRPr lang="en-US" sz="1400"/>
          </a:p>
        </p:txBody>
      </p:sp>
      <p:pic>
        <p:nvPicPr>
          <p:cNvPr id="13315" name="Picture 6" descr="PC TEAM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93CD1-D442-4499-8AE4-4421477F55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D0922A3-1C2A-4264-A032-BE732C6E8E8E}" type="slidenum">
              <a:rPr lang="en-US" sz="1400"/>
              <a:pPr algn="r"/>
              <a:t>19</a:t>
            </a:fld>
            <a:endParaRPr lang="en-US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/>
              <a:t>Essential Transformational Elements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Patient Aligned Care Team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295400"/>
            <a:ext cx="7799388" cy="4419600"/>
          </a:xfrm>
        </p:spPr>
        <p:txBody>
          <a:bodyPr/>
          <a:lstStyle/>
          <a:p>
            <a:r>
              <a:rPr lang="en-US" sz="2800" dirty="0" smtClean="0"/>
              <a:t>Delivering “health” in addition to “disease care”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Veteran as a partner in the team  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sz="2400" dirty="0" smtClean="0"/>
              <a:t>Empowered with education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sz="2400" dirty="0" smtClean="0"/>
              <a:t>Focus on health promotion and disease prevention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sz="2400" dirty="0" smtClean="0"/>
              <a:t>Self-management skills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sz="2400" dirty="0" smtClean="0"/>
              <a:t>Patient Advisory Board</a:t>
            </a:r>
          </a:p>
          <a:p>
            <a:r>
              <a:rPr lang="en-US" sz="2800" dirty="0" smtClean="0"/>
              <a:t>Efficient Access</a:t>
            </a:r>
          </a:p>
          <a:p>
            <a:pPr lvl="1">
              <a:spcBef>
                <a:spcPct val="0"/>
              </a:spcBef>
            </a:pPr>
            <a:r>
              <a:rPr lang="en-US" sz="2400" dirty="0" smtClean="0"/>
              <a:t>Visits</a:t>
            </a:r>
          </a:p>
          <a:p>
            <a:pPr lvl="1">
              <a:spcBef>
                <a:spcPct val="0"/>
              </a:spcBef>
            </a:pPr>
            <a:r>
              <a:rPr lang="en-US" sz="2400" dirty="0" smtClean="0"/>
              <a:t>Non face-to-face</a:t>
            </a:r>
          </a:p>
          <a:p>
            <a:pPr lvl="2">
              <a:spcBef>
                <a:spcPct val="0"/>
              </a:spcBef>
            </a:pPr>
            <a:r>
              <a:rPr lang="en-US" sz="2000" dirty="0" smtClean="0"/>
              <a:t>Telephone</a:t>
            </a:r>
          </a:p>
          <a:p>
            <a:pPr lvl="2">
              <a:spcBef>
                <a:spcPct val="0"/>
              </a:spcBef>
            </a:pPr>
            <a:r>
              <a:rPr lang="en-US" sz="2000" dirty="0" smtClean="0"/>
              <a:t>Secure messaging</a:t>
            </a:r>
          </a:p>
          <a:p>
            <a:pPr lvl="2">
              <a:spcBef>
                <a:spcPct val="0"/>
              </a:spcBef>
            </a:pPr>
            <a:r>
              <a:rPr lang="en-US" sz="2000" dirty="0" smtClean="0"/>
              <a:t>Telemedicine</a:t>
            </a:r>
          </a:p>
          <a:p>
            <a:pPr lvl="2">
              <a:spcBef>
                <a:spcPct val="0"/>
              </a:spcBef>
            </a:pPr>
            <a:r>
              <a:rPr lang="en-US" sz="2000" dirty="0" smtClean="0"/>
              <a:t>Others?</a:t>
            </a:r>
            <a:endParaRPr lang="en-US" sz="1800" dirty="0" smtClean="0"/>
          </a:p>
        </p:txBody>
      </p:sp>
      <p:pic>
        <p:nvPicPr>
          <p:cNvPr id="7173" name="Picture 2" descr="C:\Users\Richard &amp; Michelle\AppData\Local\Microsoft\Windows\Temporary Internet Files\Content.IE5\JBPIWLFF\MPj0382995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9925" y="3733800"/>
            <a:ext cx="3200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Slide Number Placeholder 7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C5F2603-1F14-4FC9-9832-3E052F10D73D}" type="slidenum">
              <a:rPr lang="en-US" sz="1400"/>
              <a:pPr algn="r"/>
              <a:t>19</a:t>
            </a:fld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93CD1-D442-4499-8AE4-4421477F55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248400"/>
            <a:ext cx="2133600" cy="457200"/>
          </a:xfrm>
          <a:noFill/>
        </p:spPr>
        <p:txBody>
          <a:bodyPr/>
          <a:lstStyle/>
          <a:p>
            <a:pPr algn="l"/>
            <a:fld id="{7CAD446B-C113-454D-B45E-6598FE524DA7}" type="slidenum">
              <a:rPr lang="en-US" smtClean="0"/>
              <a:pPr algn="l"/>
              <a:t>2</a:t>
            </a:fld>
            <a:endParaRPr lang="en-US" smtClean="0"/>
          </a:p>
        </p:txBody>
      </p:sp>
      <p:sp>
        <p:nvSpPr>
          <p:cNvPr id="11267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381000"/>
            <a:ext cx="7315200" cy="12811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cs typeface="Arial" pitchFamily="34" charset="0"/>
              </a:rPr>
              <a:t>Statement on the PCMH:</a:t>
            </a:r>
            <a:br>
              <a:rPr lang="en-US" dirty="0">
                <a:cs typeface="Arial" pitchFamily="34" charset="0"/>
              </a:rPr>
            </a:br>
            <a:r>
              <a:rPr lang="en-US" dirty="0">
                <a:cs typeface="Arial" pitchFamily="34" charset="0"/>
              </a:rPr>
              <a:t> President </a:t>
            </a:r>
            <a:r>
              <a:rPr lang="en-US" dirty="0" err="1">
                <a:cs typeface="Arial" pitchFamily="34" charset="0"/>
              </a:rPr>
              <a:t>Obama</a:t>
            </a:r>
            <a:endParaRPr lang="en-US" dirty="0">
              <a:cs typeface="Arial" pitchFamily="34" charset="0"/>
            </a:endParaRPr>
          </a:p>
        </p:txBody>
      </p:sp>
      <p:sp>
        <p:nvSpPr>
          <p:cNvPr id="18435" name="Rectangle 9"/>
          <p:cNvSpPr>
            <a:spLocks noChangeArrowheads="1"/>
          </p:cNvSpPr>
          <p:nvPr/>
        </p:nvSpPr>
        <p:spPr bwMode="auto">
          <a:xfrm>
            <a:off x="304800" y="2133600"/>
            <a:ext cx="47244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“I support the concept of a patient-centered medical home, and as part of my health care plan, I will encourage and provide appropriate payment for providers who implement the medical home model, including physician-directed, interdisciplinary teams, care management and care coordination programs, quality assurance mechanisms, and health IT systems which collectively will help to improve care.”</a:t>
            </a:r>
          </a:p>
          <a:p>
            <a:pPr algn="r"/>
            <a:r>
              <a:rPr lang="en-US" sz="1600" i="1">
                <a:solidFill>
                  <a:schemeClr val="bg1"/>
                </a:solidFill>
              </a:rPr>
              <a:t>President Barack Obama</a:t>
            </a:r>
            <a:endParaRPr lang="en-US" sz="1600">
              <a:solidFill>
                <a:schemeClr val="bg1"/>
              </a:solidFill>
            </a:endParaRPr>
          </a:p>
        </p:txBody>
      </p:sp>
      <p:pic>
        <p:nvPicPr>
          <p:cNvPr id="37893" name="Picture 2" descr="http://dimpost.files.wordpress.com/2008/08/barack_oba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209800"/>
            <a:ext cx="3627967" cy="2895600"/>
          </a:xfrm>
          <a:prstGeom prst="rect">
            <a:avLst/>
          </a:prstGeom>
          <a:noFill/>
          <a:ln w="9525">
            <a:solidFill>
              <a:schemeClr val="accent6">
                <a:lumMod val="25000"/>
              </a:schemeClr>
            </a:solidFill>
            <a:miter lim="800000"/>
            <a:headEnd/>
            <a:tailEnd/>
          </a:ln>
          <a:effectLst>
            <a:outerShdw blurRad="88900" dist="355600" dir="8100000" algn="tr" rotWithShape="0">
              <a:prstClr val="black">
                <a:alpha val="84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57200"/>
            <a:ext cx="1295400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717B22-A5BC-4755-BB36-183CAD6CC3C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066800"/>
            <a:ext cx="8137525" cy="5486400"/>
          </a:xfrm>
        </p:spPr>
        <p:txBody>
          <a:bodyPr/>
          <a:lstStyle/>
          <a:p>
            <a:pPr lvl="2" eaLnBrk="1" hangingPunct="1">
              <a:spcBef>
                <a:spcPct val="0"/>
              </a:spcBef>
              <a:buNone/>
            </a:pPr>
            <a:endParaRPr lang="en-US" sz="36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Care coordination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Optimizes hand-offs between inpatient and outpatient care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Facilitates interface with specialty care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Seamless co-management (Dual Care) with outside providers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Incorporates </a:t>
            </a:r>
            <a:r>
              <a:rPr lang="en-US" dirty="0" err="1" smtClean="0"/>
              <a:t>tele</a:t>
            </a:r>
            <a:r>
              <a:rPr lang="en-US" dirty="0" smtClean="0"/>
              <a:t>-health, and HBPC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Emphasizes home care &amp; rural health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76200"/>
            <a:ext cx="9144000" cy="1139825"/>
          </a:xfrm>
        </p:spPr>
        <p:txBody>
          <a:bodyPr anchorCtr="1"/>
          <a:lstStyle/>
          <a:p>
            <a:pPr eaLnBrk="1" hangingPunct="1">
              <a:defRPr/>
            </a:pPr>
            <a:r>
              <a:rPr lang="en-US" sz="4000" dirty="0" smtClean="0"/>
              <a:t>Essential Transformational Elements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ED2ED6-EA86-4C13-B724-683A0EA67E1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Care Management/ Panel 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Disease management and interface with specialty care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Chronic Care Model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Disease registries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Identification of outliers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Team RN partnering closely with providers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Veterans at high risk for adverse outcomes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Pain 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Returning combat veteran care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Depression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Substance abuse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 anchor="b" anchorCtr="1"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Essential Transformational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C998BB-292F-4F71-88A6-678B83002FE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Improve technological clinician support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Decision support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Predictive modeling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CPRS user-friendliness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Information processing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Develop new measurement and evaluation tools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Patient Satisfaction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Staff satisfaction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Processes of care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Manager and Provider Report Cards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Continuity and comprehensiveness</a:t>
            </a:r>
          </a:p>
          <a:p>
            <a:pPr lvl="1">
              <a:spcBef>
                <a:spcPct val="0"/>
              </a:spcBef>
            </a:pPr>
            <a:endParaRPr lang="en-US" sz="2400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8E6F8EA-C8FB-4429-BACC-B001AAF0E605}" type="slidenum"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pPr algn="r">
                <a:defRPr/>
              </a:pPr>
              <a:t>22</a:t>
            </a:fld>
            <a:endParaRPr lang="en-US" sz="100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292225"/>
          </a:xfrm>
        </p:spPr>
        <p:txBody>
          <a:bodyPr anchorCtr="1"/>
          <a:lstStyle/>
          <a:p>
            <a:pPr eaLnBrk="1" hangingPunct="1">
              <a:defRPr/>
            </a:pPr>
            <a:r>
              <a:rPr lang="en-US" sz="4000" dirty="0" smtClean="0"/>
              <a:t>Essential Transformational Elements</a:t>
            </a:r>
            <a:endParaRPr lang="en-US" sz="40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457200"/>
          </a:xfrm>
          <a:solidFill>
            <a:schemeClr val="accent6">
              <a:lumMod val="50000"/>
              <a:alpha val="62000"/>
            </a:schemeClr>
          </a:solidFill>
          <a:effectLst>
            <a:outerShdw blurRad="50800" dist="1270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en-US" sz="4000" dirty="0" smtClean="0"/>
              <a:t>Whole Person Orientation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85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i="1" dirty="0" smtClean="0">
                <a:solidFill>
                  <a:schemeClr val="bg1"/>
                </a:solidFill>
              </a:rPr>
              <a:t>“ …you ought not to attempt to cure the eyes without the</a:t>
            </a:r>
          </a:p>
          <a:p>
            <a:pPr lvl="0" algn="ctr"/>
            <a:r>
              <a:rPr lang="en-US" sz="2000" i="1" dirty="0" smtClean="0">
                <a:solidFill>
                  <a:schemeClr val="bg1"/>
                </a:solidFill>
              </a:rPr>
              <a:t>head or the head without the body, so neither ought you to attempt</a:t>
            </a:r>
          </a:p>
          <a:p>
            <a:pPr lvl="0" algn="ctr"/>
            <a:r>
              <a:rPr lang="en-US" sz="2000" i="1" dirty="0" smtClean="0">
                <a:solidFill>
                  <a:schemeClr val="bg1"/>
                </a:solidFill>
              </a:rPr>
              <a:t>to cure the body without the soul . . . for the part can never be well</a:t>
            </a:r>
          </a:p>
          <a:p>
            <a:pPr lvl="0" algn="ctr"/>
            <a:r>
              <a:rPr lang="en-US" sz="2000" i="1" dirty="0" smtClean="0">
                <a:solidFill>
                  <a:schemeClr val="bg1"/>
                </a:solidFill>
              </a:rPr>
              <a:t>unless the whole is well.” </a:t>
            </a:r>
          </a:p>
          <a:p>
            <a:pPr lvl="0" algn="ctr"/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							</a:t>
            </a:r>
            <a:endParaRPr lang="en-US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2200" y="16764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chemeClr val="bg1"/>
                </a:solidFill>
              </a:rPr>
              <a:t>Plato</a:t>
            </a:r>
            <a:endParaRPr lang="en-US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219200"/>
          </a:xfrm>
        </p:spPr>
        <p:txBody>
          <a:bodyPr/>
          <a:lstStyle/>
          <a:p>
            <a:pPr lvl="1">
              <a:defRPr/>
            </a:pPr>
            <a:r>
              <a:rPr lang="en-US" sz="3200" b="1" dirty="0" smtClean="0"/>
              <a:t>Mental Health is an Integral Part of </a:t>
            </a:r>
            <a:br>
              <a:rPr lang="en-US" sz="3200" b="1" dirty="0" smtClean="0"/>
            </a:br>
            <a:r>
              <a:rPr lang="en-US" sz="3200" b="1" dirty="0" smtClean="0"/>
              <a:t>Overall Health</a:t>
            </a:r>
            <a:endParaRPr lang="en-US" sz="3200" b="1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2" indent="-342900"/>
            <a:r>
              <a:rPr lang="en-US" sz="2600" dirty="0" smtClean="0"/>
              <a:t>Physical problems can be risk factors for mental health problems</a:t>
            </a:r>
          </a:p>
          <a:p>
            <a:pPr marL="742950" lvl="2" indent="-342900"/>
            <a:r>
              <a:rPr lang="en-US" sz="2600" dirty="0" smtClean="0"/>
              <a:t>Mental health problems can be risk factors for physical health problems</a:t>
            </a:r>
          </a:p>
          <a:p>
            <a:pPr marL="742950" lvl="2" indent="-342900"/>
            <a:r>
              <a:rPr lang="en-US" sz="2600" dirty="0" smtClean="0"/>
              <a:t>Patient Centeredness means a holistic view of the Veteran, recognizing the interrelationships of all health problems and how they individually and interactively affect quality of life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DCBBC3-2D94-4E76-9E82-9723B3D7863C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/>
              <a:t>Proficiency in Motivational Interviewing</a:t>
            </a:r>
          </a:p>
          <a:p>
            <a:pPr lvl="1"/>
            <a:r>
              <a:rPr lang="en-US"/>
              <a:t>Participate in appropriate Team activities</a:t>
            </a:r>
          </a:p>
          <a:p>
            <a:pPr lvl="2"/>
            <a:r>
              <a:rPr lang="en-US"/>
              <a:t>Huddles &amp; Team Meetings</a:t>
            </a:r>
          </a:p>
          <a:p>
            <a:pPr lvl="2"/>
            <a:r>
              <a:rPr lang="en-US"/>
              <a:t>Frequent non-face-to-face phone contact</a:t>
            </a:r>
          </a:p>
          <a:p>
            <a:pPr lvl="1"/>
            <a:r>
              <a:rPr lang="en-US"/>
              <a:t>Keep entire Teamlet in the loop</a:t>
            </a:r>
          </a:p>
          <a:p>
            <a:pPr lvl="1"/>
            <a:r>
              <a:rPr lang="en-US"/>
              <a:t>Coordinate care with other VHA resources (i.e. CCHT, HBPC, ADHC, etc as appropriate)</a:t>
            </a:r>
          </a:p>
          <a:p>
            <a:pPr lvl="1"/>
            <a:r>
              <a:rPr lang="en-US"/>
              <a:t>Educate Primary Care Team on MH issues</a:t>
            </a:r>
          </a:p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Expectations of the </a:t>
            </a:r>
            <a:r>
              <a:rPr lang="en-US" sz="4000" dirty="0" smtClean="0"/>
              <a:t>PC-MHI </a:t>
            </a:r>
            <a:r>
              <a:rPr lang="en-US" sz="4000" dirty="0"/>
              <a:t>Team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FB48A-036B-443E-A643-E80800C279F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Medical Appointments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Potential new role for the co-located Mental Health provider</a:t>
            </a:r>
          </a:p>
          <a:p>
            <a:r>
              <a:rPr lang="en-US" dirty="0" smtClean="0"/>
              <a:t>Provides patient-care in a group setting</a:t>
            </a:r>
          </a:p>
          <a:p>
            <a:r>
              <a:rPr lang="en-US" dirty="0" smtClean="0"/>
              <a:t>Mental Health provider often assists with group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98D1D-F1B7-4E3F-A091-01E7B9DB205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Shared Medical Appointments</a:t>
            </a:r>
            <a:endParaRPr lang="en-US" b="1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800" b="1" dirty="0" smtClean="0"/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Have </a:t>
            </a:r>
            <a:r>
              <a:rPr lang="en-US" b="1" dirty="0"/>
              <a:t>a component of education, but…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Alternative </a:t>
            </a:r>
            <a:r>
              <a:rPr lang="en-US" b="1" dirty="0"/>
              <a:t>to the traditional face to face, 1:1 </a:t>
            </a:r>
            <a:r>
              <a:rPr lang="en-US" b="1" dirty="0" err="1"/>
              <a:t>doctor:patient</a:t>
            </a:r>
            <a:r>
              <a:rPr lang="en-US" b="1" dirty="0"/>
              <a:t> interaction in an office. 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/>
              <a:t>This </a:t>
            </a:r>
            <a:r>
              <a:rPr lang="en-US" b="1" dirty="0" err="1"/>
              <a:t>doctor:patient</a:t>
            </a:r>
            <a:r>
              <a:rPr lang="en-US" b="1" dirty="0"/>
              <a:t> interaction is in a group setting (“1:1 with onlookers”).</a:t>
            </a:r>
          </a:p>
          <a:p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 bwMode="auto">
          <a:xfrm>
            <a:off x="838200" y="5334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Shared Medical Appointments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One-on-one care with observers</a:t>
            </a:r>
          </a:p>
          <a:p>
            <a:r>
              <a:rPr lang="en-US" dirty="0" smtClean="0"/>
              <a:t>15-20 patients in 90 – 120 min. </a:t>
            </a:r>
          </a:p>
          <a:p>
            <a:r>
              <a:rPr lang="en-US" dirty="0" smtClean="0"/>
              <a:t>Patients learn from staff and from each other</a:t>
            </a:r>
          </a:p>
          <a:p>
            <a:r>
              <a:rPr lang="en-US" dirty="0" smtClean="0"/>
              <a:t>Commonly facilitated by a Behavioral Health provider</a:t>
            </a:r>
          </a:p>
          <a:p>
            <a:r>
              <a:rPr lang="en-US" dirty="0" smtClean="0"/>
              <a:t>Appeals to about ½ of those offered option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sz="4000" dirty="0" smtClean="0"/>
              <a:t>Patient Aligned Care Teams strive to provide patient-centered, whole person health care and seek to work with the Veteran to coordinate and manage all aspects of their care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98D1D-F1B7-4E3F-A091-01E7B9DB205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9B4386-C9B1-4E9F-A8B8-7FC42378F7B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991600" cy="1676400"/>
          </a:xfrm>
        </p:spPr>
        <p:txBody>
          <a:bodyPr anchorCtr="1"/>
          <a:lstStyle/>
          <a:p>
            <a:pPr eaLnBrk="1" hangingPunct="1">
              <a:defRPr/>
            </a:pPr>
            <a:r>
              <a:rPr lang="en-US" sz="4000"/>
              <a:t>Joint Principles of the </a:t>
            </a:r>
            <a:br>
              <a:rPr lang="en-US" sz="4000"/>
            </a:br>
            <a:r>
              <a:rPr lang="en-US" sz="4000"/>
              <a:t>Patient-Centered Medical Home </a:t>
            </a:r>
            <a:br>
              <a:rPr lang="en-US" sz="4000"/>
            </a:br>
            <a:r>
              <a:rPr lang="en-US" sz="3200"/>
              <a:t>AAFP, AAP, ACP, AOA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332038"/>
            <a:ext cx="8229600" cy="3916362"/>
          </a:xfrm>
        </p:spPr>
        <p:txBody>
          <a:bodyPr/>
          <a:lstStyle/>
          <a:p>
            <a:pPr eaLnBrk="1" hangingPunct="1"/>
            <a:r>
              <a:rPr lang="en-US" sz="2800" smtClean="0"/>
              <a:t>Ongoing relationship with personal physician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smtClean="0"/>
              <a:t>Physician directed medical practice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smtClean="0"/>
              <a:t>Whole person orientation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smtClean="0"/>
              <a:t>Enhanced access to care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smtClean="0"/>
              <a:t>Coordinated care across the health system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smtClean="0"/>
              <a:t>Quality and safety</a:t>
            </a:r>
          </a:p>
          <a:p>
            <a:pPr eaLnBrk="1" hangingPunct="1">
              <a:buClr>
                <a:schemeClr val="bg1"/>
              </a:buClr>
            </a:pPr>
            <a:r>
              <a:rPr lang="en-US" sz="2800" smtClean="0"/>
              <a:t>Payment</a:t>
            </a:r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304800" y="6400800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85F8B08-904C-462D-B2BC-13763B17B778}" type="slidenum">
              <a:rPr lang="en-US" sz="1400"/>
              <a:pPr algn="r"/>
              <a:t>3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algn="ctr"/>
            <a:r>
              <a:rPr lang="en-US" sz="4000" dirty="0" smtClean="0"/>
              <a:t>Primary Care - Mental Health Integration is and will continue to be an essential component of the team delivery of effective care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98D1D-F1B7-4E3F-A091-01E7B9DB205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Principle 1</a:t>
            </a:r>
            <a:br>
              <a:rPr lang="en-US" dirty="0" smtClean="0"/>
            </a:br>
            <a:r>
              <a:rPr lang="en-US" dirty="0" smtClean="0"/>
              <a:t>Personal Physician (Provider)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eaLnBrk="1" hangingPunct="1"/>
            <a:r>
              <a:rPr lang="en-US" sz="2800" smtClean="0"/>
              <a:t>Every patient has a designated primary care provider.</a:t>
            </a:r>
          </a:p>
          <a:p>
            <a:pPr eaLnBrk="1" hangingPunct="1"/>
            <a:r>
              <a:rPr lang="en-US" sz="2800" smtClean="0"/>
              <a:t>Relationship is ongoing – continuous over time</a:t>
            </a:r>
          </a:p>
          <a:p>
            <a:pPr eaLnBrk="1" hangingPunct="1"/>
            <a:r>
              <a:rPr lang="en-US" sz="2800" smtClean="0"/>
              <a:t>Patient choice</a:t>
            </a:r>
          </a:p>
          <a:p>
            <a:pPr eaLnBrk="1" hangingPunct="1"/>
            <a:r>
              <a:rPr lang="en-US" sz="2800" smtClean="0"/>
              <a:t>Each physician has a “Panel” of patients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98D1D-F1B7-4E3F-A091-01E7B9DB20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Principle 2</a:t>
            </a:r>
            <a:br>
              <a:rPr lang="en-US" dirty="0" smtClean="0"/>
            </a:br>
            <a:r>
              <a:rPr lang="en-US" dirty="0" smtClean="0"/>
              <a:t>Physician (Provider) Directed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Provide clinical direction</a:t>
            </a:r>
          </a:p>
          <a:p>
            <a:pPr lvl="1" eaLnBrk="1" hangingPunct="1"/>
            <a:r>
              <a:rPr lang="en-US" dirty="0" smtClean="0"/>
              <a:t>Shared-Decision making</a:t>
            </a:r>
          </a:p>
          <a:p>
            <a:pPr eaLnBrk="1" hangingPunct="1"/>
            <a:r>
              <a:rPr lang="en-US" sz="2800" dirty="0" smtClean="0"/>
              <a:t>Team-based care, leading the team</a:t>
            </a:r>
          </a:p>
          <a:p>
            <a:pPr eaLnBrk="1" hangingPunct="1"/>
            <a:r>
              <a:rPr lang="en-US" sz="2800" dirty="0" smtClean="0"/>
              <a:t>Flattening the hierarchical structures</a:t>
            </a:r>
          </a:p>
          <a:p>
            <a:pPr lvl="1" eaLnBrk="1" hangingPunct="1"/>
            <a:r>
              <a:rPr lang="en-US" dirty="0" smtClean="0"/>
              <a:t>Equal Value, Different Roles</a:t>
            </a:r>
          </a:p>
          <a:p>
            <a:pPr eaLnBrk="1" hangingPunct="1"/>
            <a:r>
              <a:rPr lang="en-US" sz="2800" dirty="0" smtClean="0"/>
              <a:t>Championing principles of Medical Home</a:t>
            </a:r>
          </a:p>
          <a:p>
            <a:pPr lvl="1" eaLnBrk="1" hangingPunct="1"/>
            <a:r>
              <a:rPr lang="en-US" dirty="0" smtClean="0"/>
              <a:t>Example: Facilitating Care Coordination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98D1D-F1B7-4E3F-A091-01E7B9DB20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Principle 3</a:t>
            </a:r>
            <a:br>
              <a:rPr lang="en-US" dirty="0" smtClean="0"/>
            </a:br>
            <a:r>
              <a:rPr lang="en-US" dirty="0" smtClean="0"/>
              <a:t>Whole Person Orientation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733800"/>
          </a:xfrm>
        </p:spPr>
        <p:txBody>
          <a:bodyPr/>
          <a:lstStyle/>
          <a:p>
            <a:pPr eaLnBrk="1" hangingPunct="1"/>
            <a:r>
              <a:rPr lang="en-US" sz="2800" smtClean="0"/>
              <a:t>Health as a focus, not just Health Care</a:t>
            </a:r>
          </a:p>
          <a:p>
            <a:pPr eaLnBrk="1" hangingPunct="1"/>
            <a:r>
              <a:rPr lang="en-US" sz="2800" smtClean="0"/>
              <a:t>Personal preferences of the patient drive care interventions</a:t>
            </a:r>
          </a:p>
          <a:p>
            <a:pPr eaLnBrk="1" hangingPunct="1"/>
            <a:r>
              <a:rPr lang="en-US" sz="2800" smtClean="0"/>
              <a:t>Patient self-management skills and education</a:t>
            </a:r>
          </a:p>
          <a:p>
            <a:pPr eaLnBrk="1" hangingPunct="1"/>
            <a:r>
              <a:rPr lang="en-US" sz="2800" smtClean="0"/>
              <a:t>Culturally relevant and sensitive</a:t>
            </a:r>
          </a:p>
          <a:p>
            <a:pPr eaLnBrk="1" hangingPunct="1"/>
            <a:r>
              <a:rPr lang="en-US" sz="2800" smtClean="0"/>
              <a:t>Shared goal setting with health care team</a:t>
            </a:r>
          </a:p>
          <a:p>
            <a:pPr eaLnBrk="1" hangingPunct="1"/>
            <a:r>
              <a:rPr lang="en-US" sz="2800" smtClean="0"/>
              <a:t>Health literacy and numeracy</a:t>
            </a:r>
          </a:p>
          <a:p>
            <a:pPr eaLnBrk="1" hangingPunct="1"/>
            <a:r>
              <a:rPr lang="en-US" sz="2800" smtClean="0"/>
              <a:t>Family engaged in care</a:t>
            </a:r>
          </a:p>
          <a:p>
            <a:pPr eaLnBrk="1" hangingPunct="1"/>
            <a:r>
              <a:rPr lang="en-US" sz="2800" smtClean="0"/>
              <a:t>Mental Health and Primary Care Integration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98D1D-F1B7-4E3F-A091-01E7B9DB20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Principle 4 </a:t>
            </a:r>
            <a:br>
              <a:rPr lang="en-US" smtClean="0"/>
            </a:br>
            <a:r>
              <a:rPr lang="en-US" smtClean="0"/>
              <a:t>Enhanced Access to Care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735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Open Access principles (ACA)</a:t>
            </a:r>
          </a:p>
          <a:p>
            <a:pPr eaLnBrk="1" hangingPunct="1"/>
            <a:r>
              <a:rPr lang="en-US" sz="2800" dirty="0" smtClean="0"/>
              <a:t>Ready and timely access to non face-to-face care</a:t>
            </a:r>
          </a:p>
          <a:p>
            <a:pPr lvl="1" eaLnBrk="1" hangingPunct="1"/>
            <a:r>
              <a:rPr lang="en-US" sz="2400" dirty="0" smtClean="0"/>
              <a:t>Telephone, Messaging, Secure e-mail</a:t>
            </a:r>
          </a:p>
          <a:p>
            <a:pPr lvl="1" eaLnBrk="1" hangingPunct="1"/>
            <a:r>
              <a:rPr lang="en-US" sz="2400" dirty="0" smtClean="0"/>
              <a:t>Web-based access to scheduling, information, records, labs</a:t>
            </a:r>
          </a:p>
          <a:p>
            <a:pPr eaLnBrk="1" hangingPunct="1"/>
            <a:r>
              <a:rPr lang="en-US" sz="2800" dirty="0" smtClean="0"/>
              <a:t>System Redesign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98D1D-F1B7-4E3F-A091-01E7B9DB20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Principle 5</a:t>
            </a:r>
            <a:br>
              <a:rPr lang="en-US" smtClean="0"/>
            </a:br>
            <a:r>
              <a:rPr lang="en-US" smtClean="0"/>
              <a:t>Coordinating Care 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Transitions within and without </a:t>
            </a:r>
          </a:p>
          <a:p>
            <a:pPr eaLnBrk="1" hangingPunct="1"/>
            <a:r>
              <a:rPr lang="en-US" sz="2800" dirty="0" smtClean="0"/>
              <a:t>Identifying and managing highest risk</a:t>
            </a:r>
          </a:p>
          <a:p>
            <a:pPr lvl="1" eaLnBrk="1" hangingPunct="1"/>
            <a:r>
              <a:rPr lang="en-US" sz="2400" dirty="0" smtClean="0"/>
              <a:t>Chronic Disease Management</a:t>
            </a:r>
          </a:p>
          <a:p>
            <a:pPr lvl="1" eaLnBrk="1" hangingPunct="1"/>
            <a:r>
              <a:rPr lang="en-US" sz="2400" dirty="0" smtClean="0"/>
              <a:t>Population-based Health Care</a:t>
            </a:r>
          </a:p>
          <a:p>
            <a:pPr lvl="2" eaLnBrk="1" hangingPunct="1"/>
            <a:r>
              <a:rPr lang="en-US" sz="2000" dirty="0" smtClean="0"/>
              <a:t>Predicative Modeling</a:t>
            </a:r>
          </a:p>
          <a:p>
            <a:pPr lvl="2" eaLnBrk="1" hangingPunct="1"/>
            <a:r>
              <a:rPr lang="en-US" sz="2000" dirty="0" smtClean="0"/>
              <a:t>Health Risk Assessment Tools</a:t>
            </a:r>
          </a:p>
          <a:p>
            <a:pPr lvl="2" eaLnBrk="1" hangingPunct="1"/>
            <a:r>
              <a:rPr lang="en-US" sz="2000" dirty="0" smtClean="0"/>
              <a:t>Patient/Disease Registries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98D1D-F1B7-4E3F-A091-01E7B9DB205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Principle 6</a:t>
            </a:r>
            <a:br>
              <a:rPr lang="en-US" dirty="0" smtClean="0"/>
            </a:br>
            <a:r>
              <a:rPr lang="en-US" dirty="0" smtClean="0"/>
              <a:t>Quality and Safety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/>
            <a:r>
              <a:rPr lang="en-US" sz="2800" smtClean="0"/>
              <a:t>Clinical performance</a:t>
            </a:r>
          </a:p>
          <a:p>
            <a:pPr lvl="1" eaLnBrk="1" hangingPunct="1"/>
            <a:r>
              <a:rPr lang="en-US" sz="2400" smtClean="0"/>
              <a:t>Value = Quality/Cost</a:t>
            </a:r>
          </a:p>
          <a:p>
            <a:pPr eaLnBrk="1" hangingPunct="1"/>
            <a:r>
              <a:rPr lang="en-US" sz="2800" smtClean="0"/>
              <a:t>Medication reconciliation</a:t>
            </a:r>
          </a:p>
          <a:p>
            <a:pPr eaLnBrk="1" hangingPunct="1"/>
            <a:r>
              <a:rPr lang="en-US" sz="2800" smtClean="0"/>
              <a:t>Quality and Safety are outcomes</a:t>
            </a:r>
          </a:p>
          <a:p>
            <a:pPr lvl="1" eaLnBrk="1" hangingPunct="1"/>
            <a:r>
              <a:rPr lang="en-US" sz="2400" smtClean="0"/>
              <a:t>Effectively managing transitions</a:t>
            </a:r>
          </a:p>
          <a:p>
            <a:pPr lvl="1" eaLnBrk="1" hangingPunct="1"/>
            <a:r>
              <a:rPr lang="en-US" sz="2400" smtClean="0"/>
              <a:t>Team dynamic drives performance</a:t>
            </a:r>
          </a:p>
          <a:p>
            <a:pPr lvl="1" eaLnBrk="1" hangingPunct="1"/>
            <a:r>
              <a:rPr lang="en-US" sz="2400" smtClean="0"/>
              <a:t>Effective implementation of Medical Home</a:t>
            </a:r>
          </a:p>
          <a:p>
            <a:pPr lvl="1" eaLnBrk="1" hangingPunct="1"/>
            <a:r>
              <a:rPr lang="en-US" sz="2400" smtClean="0"/>
              <a:t>Data driven, team-based, system redesign</a:t>
            </a:r>
          </a:p>
          <a:p>
            <a:pPr lvl="2" eaLnBrk="1" hangingPunct="1"/>
            <a:r>
              <a:rPr lang="en-US" sz="2000" smtClean="0"/>
              <a:t>Continuous improvement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D98D1D-F1B7-4E3F-A091-01E7B9DB20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C Master">
  <a:themeElements>
    <a:clrScheme name="PC Master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C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C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C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C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C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C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C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C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C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C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C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C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C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75F9753E2E384391A079D6C683ACEE" ma:contentTypeVersion="0" ma:contentTypeDescription="Create a new document." ma:contentTypeScope="" ma:versionID="65138d43a438265b56d50d073cdc56d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7B845D8-945F-4FAD-8E63-BCB77AAF5A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56BEA3-3B38-4F63-8E8E-4F129CA6AD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9EE86A0E-2AE4-4A26-8ACF-89D4A8D0A8C7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4601</TotalTime>
  <Words>1314</Words>
  <Application>Microsoft Office PowerPoint</Application>
  <PresentationFormat>On-screen Show (4:3)</PresentationFormat>
  <Paragraphs>313</Paragraphs>
  <Slides>30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PC Master</vt:lpstr>
      <vt:lpstr>Patient Aligned Care Team VHA’s implementation of the  Patient Centered Medical Home</vt:lpstr>
      <vt:lpstr>Statement on the PCMH:  President Obama</vt:lpstr>
      <vt:lpstr>Joint Principles of the  Patient-Centered Medical Home  AAFP, AAP, ACP, AOA</vt:lpstr>
      <vt:lpstr>Principle 1 Personal Physician (Provider)</vt:lpstr>
      <vt:lpstr>Principle 2 Physician (Provider) Directed</vt:lpstr>
      <vt:lpstr>Principle 3 Whole Person Orientation</vt:lpstr>
      <vt:lpstr>Principle 4  Enhanced Access to Care</vt:lpstr>
      <vt:lpstr>Principle 5 Coordinating Care </vt:lpstr>
      <vt:lpstr>Principle 6 Quality and Safety</vt:lpstr>
      <vt:lpstr>Slide 10</vt:lpstr>
      <vt:lpstr>Primary Care – Mental Health Integration</vt:lpstr>
      <vt:lpstr>Principles of the  Patient-Centered Medical Home  </vt:lpstr>
      <vt:lpstr>Mental Health and Primary Care A Natural Fit  </vt:lpstr>
      <vt:lpstr>True Integration Features of PC-MHI</vt:lpstr>
      <vt:lpstr>Patient Aligned Care Team: Objective</vt:lpstr>
      <vt:lpstr>Team Redesign The Patient’s Primary Care Team:</vt:lpstr>
      <vt:lpstr>Slide 17</vt:lpstr>
      <vt:lpstr>Slide 18</vt:lpstr>
      <vt:lpstr>Essential Transformational Elements Patient Aligned Care Team</vt:lpstr>
      <vt:lpstr>Essential Transformational Elements </vt:lpstr>
      <vt:lpstr> Essential Transformational Elements</vt:lpstr>
      <vt:lpstr>Essential Transformational Elements</vt:lpstr>
      <vt:lpstr>Whole Person Orientation</vt:lpstr>
      <vt:lpstr>Mental Health is an Integral Part of  Overall Health</vt:lpstr>
      <vt:lpstr>Expectations of the PC-MHI Team</vt:lpstr>
      <vt:lpstr>Shared Medical Appointments</vt:lpstr>
      <vt:lpstr>Shared Medical Appointments</vt:lpstr>
      <vt:lpstr>Shared Medical Appointments</vt:lpstr>
      <vt:lpstr>Conclusion</vt:lpstr>
      <vt:lpstr>Conclusion</vt:lpstr>
    </vt:vector>
  </TitlesOfParts>
  <Company>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Principles of the Medical Home  AAFP, AAP, ACP, AOA</dc:title>
  <dc:creator>vhacostarkr</dc:creator>
  <cp:lastModifiedBy>vhawnyallenr</cp:lastModifiedBy>
  <cp:revision>326</cp:revision>
  <dcterms:created xsi:type="dcterms:W3CDTF">2008-07-25T15:06:02Z</dcterms:created>
  <dcterms:modified xsi:type="dcterms:W3CDTF">2011-07-28T19:05:27Z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0x010100FF75F9753E2E384391A079D6C683ACEE</vt:lpwstr>
  </property>
</Properties>
</file>